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63" r:id="rId4"/>
    <p:sldId id="265" r:id="rId5"/>
    <p:sldId id="266" r:id="rId6"/>
    <p:sldId id="267" r:id="rId7"/>
    <p:sldId id="268" r:id="rId8"/>
    <p:sldId id="269" r:id="rId9"/>
    <p:sldId id="270" r:id="rId10"/>
    <p:sldId id="271" r:id="rId11"/>
    <p:sldId id="272" r:id="rId12"/>
    <p:sldId id="259" r:id="rId13"/>
    <p:sldId id="258" r:id="rId14"/>
    <p:sldId id="261" r:id="rId15"/>
  </p:sldIdLst>
  <p:sldSz cx="12192000" cy="6858000"/>
  <p:notesSz cx="7010400" cy="92964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99A2"/>
    <a:srgbClr val="F0DADA"/>
    <a:srgbClr val="DFC2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32C57473-6CC2-4C95-97F3-C81C698D3E5A}" type="datetimeFigureOut">
              <a:rPr lang="ro-RO" smtClean="0"/>
              <a:t>16.01.2018</a:t>
            </a:fld>
            <a:endParaRPr lang="ro-RO"/>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700713" y="4473512"/>
            <a:ext cx="5608975" cy="366028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831059"/>
            <a:ext cx="3038604" cy="465341"/>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970159" y="8831059"/>
            <a:ext cx="3038604" cy="465341"/>
          </a:xfrm>
          <a:prstGeom prst="rect">
            <a:avLst/>
          </a:prstGeom>
        </p:spPr>
        <p:txBody>
          <a:bodyPr vert="horz" lIns="91440" tIns="45720" rIns="91440" bIns="45720" rtlCol="0" anchor="b"/>
          <a:lstStyle>
            <a:lvl1pPr algn="r">
              <a:defRPr sz="1200"/>
            </a:lvl1pPr>
          </a:lstStyle>
          <a:p>
            <a:fld id="{275E87E2-AB73-412D-9E19-7F9EDE6220AD}" type="slidenum">
              <a:rPr lang="ro-RO" smtClean="0"/>
              <a:t>‹#›</a:t>
            </a:fld>
            <a:endParaRPr lang="ro-RO"/>
          </a:p>
        </p:txBody>
      </p:sp>
    </p:spTree>
    <p:extLst>
      <p:ext uri="{BB962C8B-B14F-4D97-AF65-F5344CB8AC3E}">
        <p14:creationId xmlns:p14="http://schemas.microsoft.com/office/powerpoint/2010/main" val="3552166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o-R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AE679E5C-5F60-48AC-9037-683D29648BB9}" type="datetime1">
              <a:rPr lang="ro-RO" smtClean="0"/>
              <a:t>16.01.2018</a:t>
            </a:fld>
            <a:endParaRPr lang="ro-RO" dirty="0"/>
          </a:p>
        </p:txBody>
      </p:sp>
      <p:sp>
        <p:nvSpPr>
          <p:cNvPr id="5" name="Footer Placeholder 4"/>
          <p:cNvSpPr>
            <a:spLocks noGrp="1"/>
          </p:cNvSpPr>
          <p:nvPr>
            <p:ph type="ftr" sz="quarter" idx="11"/>
          </p:nvPr>
        </p:nvSpPr>
        <p:spPr/>
        <p:txBody>
          <a:bodyPr/>
          <a:lstStyle/>
          <a:p>
            <a:endParaRPr lang="ro-RO" dirty="0"/>
          </a:p>
        </p:txBody>
      </p:sp>
      <p:sp>
        <p:nvSpPr>
          <p:cNvPr id="6" name="Slide Number Placeholder 5"/>
          <p:cNvSpPr>
            <a:spLocks noGrp="1"/>
          </p:cNvSpPr>
          <p:nvPr>
            <p:ph type="sldNum" sz="quarter" idx="12"/>
          </p:nvPr>
        </p:nvSpPr>
        <p:spPr/>
        <p:txBody>
          <a:bodyPr/>
          <a:lstStyle/>
          <a:p>
            <a:fld id="{EEEAA851-81A0-4320-9FF5-C7E151FBE257}" type="slidenum">
              <a:rPr lang="ro-RO" smtClean="0"/>
              <a:t>‹#›</a:t>
            </a:fld>
            <a:endParaRPr lang="ro-RO" dirty="0"/>
          </a:p>
        </p:txBody>
      </p:sp>
    </p:spTree>
    <p:extLst>
      <p:ext uri="{BB962C8B-B14F-4D97-AF65-F5344CB8AC3E}">
        <p14:creationId xmlns:p14="http://schemas.microsoft.com/office/powerpoint/2010/main" val="193601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6200EDDA-5E24-42F6-A248-E73693E1D75A}" type="datetime1">
              <a:rPr lang="ro-RO" smtClean="0"/>
              <a:t>16.01.2018</a:t>
            </a:fld>
            <a:endParaRPr lang="ro-RO" dirty="0"/>
          </a:p>
        </p:txBody>
      </p:sp>
      <p:sp>
        <p:nvSpPr>
          <p:cNvPr id="5" name="Footer Placeholder 4"/>
          <p:cNvSpPr>
            <a:spLocks noGrp="1"/>
          </p:cNvSpPr>
          <p:nvPr>
            <p:ph type="ftr" sz="quarter" idx="11"/>
          </p:nvPr>
        </p:nvSpPr>
        <p:spPr/>
        <p:txBody>
          <a:bodyPr/>
          <a:lstStyle/>
          <a:p>
            <a:endParaRPr lang="ro-RO" dirty="0"/>
          </a:p>
        </p:txBody>
      </p:sp>
      <p:sp>
        <p:nvSpPr>
          <p:cNvPr id="6" name="Slide Number Placeholder 5"/>
          <p:cNvSpPr>
            <a:spLocks noGrp="1"/>
          </p:cNvSpPr>
          <p:nvPr>
            <p:ph type="sldNum" sz="quarter" idx="12"/>
          </p:nvPr>
        </p:nvSpPr>
        <p:spPr/>
        <p:txBody>
          <a:bodyPr/>
          <a:lstStyle/>
          <a:p>
            <a:fld id="{EEEAA851-81A0-4320-9FF5-C7E151FBE257}" type="slidenum">
              <a:rPr lang="ro-RO" smtClean="0"/>
              <a:t>‹#›</a:t>
            </a:fld>
            <a:endParaRPr lang="ro-RO" dirty="0"/>
          </a:p>
        </p:txBody>
      </p:sp>
    </p:spTree>
    <p:extLst>
      <p:ext uri="{BB962C8B-B14F-4D97-AF65-F5344CB8AC3E}">
        <p14:creationId xmlns:p14="http://schemas.microsoft.com/office/powerpoint/2010/main" val="1753812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8DCB5A94-9B5C-42A7-944B-BADF4A6995D5}" type="datetime1">
              <a:rPr lang="ro-RO" smtClean="0"/>
              <a:t>16.01.2018</a:t>
            </a:fld>
            <a:endParaRPr lang="ro-RO" dirty="0"/>
          </a:p>
        </p:txBody>
      </p:sp>
      <p:sp>
        <p:nvSpPr>
          <p:cNvPr id="5" name="Footer Placeholder 4"/>
          <p:cNvSpPr>
            <a:spLocks noGrp="1"/>
          </p:cNvSpPr>
          <p:nvPr>
            <p:ph type="ftr" sz="quarter" idx="11"/>
          </p:nvPr>
        </p:nvSpPr>
        <p:spPr/>
        <p:txBody>
          <a:bodyPr/>
          <a:lstStyle/>
          <a:p>
            <a:endParaRPr lang="ro-RO" dirty="0"/>
          </a:p>
        </p:txBody>
      </p:sp>
      <p:sp>
        <p:nvSpPr>
          <p:cNvPr id="6" name="Slide Number Placeholder 5"/>
          <p:cNvSpPr>
            <a:spLocks noGrp="1"/>
          </p:cNvSpPr>
          <p:nvPr>
            <p:ph type="sldNum" sz="quarter" idx="12"/>
          </p:nvPr>
        </p:nvSpPr>
        <p:spPr/>
        <p:txBody>
          <a:bodyPr/>
          <a:lstStyle/>
          <a:p>
            <a:fld id="{EEEAA851-81A0-4320-9FF5-C7E151FBE257}" type="slidenum">
              <a:rPr lang="ro-RO" smtClean="0"/>
              <a:t>‹#›</a:t>
            </a:fld>
            <a:endParaRPr lang="ro-RO" dirty="0"/>
          </a:p>
        </p:txBody>
      </p:sp>
    </p:spTree>
    <p:extLst>
      <p:ext uri="{BB962C8B-B14F-4D97-AF65-F5344CB8AC3E}">
        <p14:creationId xmlns:p14="http://schemas.microsoft.com/office/powerpoint/2010/main" val="118398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2E2C30DB-070C-4515-A462-1262101E03C3}" type="datetime1">
              <a:rPr lang="ro-RO" smtClean="0"/>
              <a:t>16.01.2018</a:t>
            </a:fld>
            <a:endParaRPr lang="ro-RO" dirty="0"/>
          </a:p>
        </p:txBody>
      </p:sp>
      <p:sp>
        <p:nvSpPr>
          <p:cNvPr id="5" name="Footer Placeholder 4"/>
          <p:cNvSpPr>
            <a:spLocks noGrp="1"/>
          </p:cNvSpPr>
          <p:nvPr>
            <p:ph type="ftr" sz="quarter" idx="11"/>
          </p:nvPr>
        </p:nvSpPr>
        <p:spPr/>
        <p:txBody>
          <a:bodyPr/>
          <a:lstStyle/>
          <a:p>
            <a:endParaRPr lang="ro-RO" dirty="0"/>
          </a:p>
        </p:txBody>
      </p:sp>
      <p:sp>
        <p:nvSpPr>
          <p:cNvPr id="6" name="Slide Number Placeholder 5"/>
          <p:cNvSpPr>
            <a:spLocks noGrp="1"/>
          </p:cNvSpPr>
          <p:nvPr>
            <p:ph type="sldNum" sz="quarter" idx="12"/>
          </p:nvPr>
        </p:nvSpPr>
        <p:spPr/>
        <p:txBody>
          <a:bodyPr/>
          <a:lstStyle/>
          <a:p>
            <a:fld id="{EEEAA851-81A0-4320-9FF5-C7E151FBE257}" type="slidenum">
              <a:rPr lang="ro-RO" smtClean="0"/>
              <a:t>‹#›</a:t>
            </a:fld>
            <a:endParaRPr lang="ro-RO" dirty="0"/>
          </a:p>
        </p:txBody>
      </p:sp>
    </p:spTree>
    <p:extLst>
      <p:ext uri="{BB962C8B-B14F-4D97-AF65-F5344CB8AC3E}">
        <p14:creationId xmlns:p14="http://schemas.microsoft.com/office/powerpoint/2010/main" val="20939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o-R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69149D-2848-45B0-B640-96B384BAE55E}" type="datetime1">
              <a:rPr lang="ro-RO" smtClean="0"/>
              <a:t>16.01.2018</a:t>
            </a:fld>
            <a:endParaRPr lang="ro-RO" dirty="0"/>
          </a:p>
        </p:txBody>
      </p:sp>
      <p:sp>
        <p:nvSpPr>
          <p:cNvPr id="5" name="Footer Placeholder 4"/>
          <p:cNvSpPr>
            <a:spLocks noGrp="1"/>
          </p:cNvSpPr>
          <p:nvPr>
            <p:ph type="ftr" sz="quarter" idx="11"/>
          </p:nvPr>
        </p:nvSpPr>
        <p:spPr/>
        <p:txBody>
          <a:bodyPr/>
          <a:lstStyle/>
          <a:p>
            <a:endParaRPr lang="ro-RO" dirty="0"/>
          </a:p>
        </p:txBody>
      </p:sp>
      <p:sp>
        <p:nvSpPr>
          <p:cNvPr id="6" name="Slide Number Placeholder 5"/>
          <p:cNvSpPr>
            <a:spLocks noGrp="1"/>
          </p:cNvSpPr>
          <p:nvPr>
            <p:ph type="sldNum" sz="quarter" idx="12"/>
          </p:nvPr>
        </p:nvSpPr>
        <p:spPr/>
        <p:txBody>
          <a:bodyPr/>
          <a:lstStyle/>
          <a:p>
            <a:fld id="{EEEAA851-81A0-4320-9FF5-C7E151FBE257}" type="slidenum">
              <a:rPr lang="ro-RO" smtClean="0"/>
              <a:t>‹#›</a:t>
            </a:fld>
            <a:endParaRPr lang="ro-RO" dirty="0"/>
          </a:p>
        </p:txBody>
      </p:sp>
    </p:spTree>
    <p:extLst>
      <p:ext uri="{BB962C8B-B14F-4D97-AF65-F5344CB8AC3E}">
        <p14:creationId xmlns:p14="http://schemas.microsoft.com/office/powerpoint/2010/main" val="223428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DA8459B0-B72E-4C5E-9371-557DDBC6CFC2}" type="datetime1">
              <a:rPr lang="ro-RO" smtClean="0"/>
              <a:t>16.01.2018</a:t>
            </a:fld>
            <a:endParaRPr lang="ro-RO" dirty="0"/>
          </a:p>
        </p:txBody>
      </p:sp>
      <p:sp>
        <p:nvSpPr>
          <p:cNvPr id="6" name="Footer Placeholder 5"/>
          <p:cNvSpPr>
            <a:spLocks noGrp="1"/>
          </p:cNvSpPr>
          <p:nvPr>
            <p:ph type="ftr" sz="quarter" idx="11"/>
          </p:nvPr>
        </p:nvSpPr>
        <p:spPr/>
        <p:txBody>
          <a:bodyPr/>
          <a:lstStyle/>
          <a:p>
            <a:endParaRPr lang="ro-RO" dirty="0"/>
          </a:p>
        </p:txBody>
      </p:sp>
      <p:sp>
        <p:nvSpPr>
          <p:cNvPr id="7" name="Slide Number Placeholder 6"/>
          <p:cNvSpPr>
            <a:spLocks noGrp="1"/>
          </p:cNvSpPr>
          <p:nvPr>
            <p:ph type="sldNum" sz="quarter" idx="12"/>
          </p:nvPr>
        </p:nvSpPr>
        <p:spPr/>
        <p:txBody>
          <a:bodyPr/>
          <a:lstStyle/>
          <a:p>
            <a:fld id="{EEEAA851-81A0-4320-9FF5-C7E151FBE257}" type="slidenum">
              <a:rPr lang="ro-RO" smtClean="0"/>
              <a:t>‹#›</a:t>
            </a:fld>
            <a:endParaRPr lang="ro-RO" dirty="0"/>
          </a:p>
        </p:txBody>
      </p:sp>
    </p:spTree>
    <p:extLst>
      <p:ext uri="{BB962C8B-B14F-4D97-AF65-F5344CB8AC3E}">
        <p14:creationId xmlns:p14="http://schemas.microsoft.com/office/powerpoint/2010/main" val="2719427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o-R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EBBD8E80-B748-488D-A260-ACB085AE68F9}" type="datetime1">
              <a:rPr lang="ro-RO" smtClean="0"/>
              <a:t>16.01.2018</a:t>
            </a:fld>
            <a:endParaRPr lang="ro-RO" dirty="0"/>
          </a:p>
        </p:txBody>
      </p:sp>
      <p:sp>
        <p:nvSpPr>
          <p:cNvPr id="8" name="Footer Placeholder 7"/>
          <p:cNvSpPr>
            <a:spLocks noGrp="1"/>
          </p:cNvSpPr>
          <p:nvPr>
            <p:ph type="ftr" sz="quarter" idx="11"/>
          </p:nvPr>
        </p:nvSpPr>
        <p:spPr/>
        <p:txBody>
          <a:bodyPr/>
          <a:lstStyle/>
          <a:p>
            <a:endParaRPr lang="ro-RO" dirty="0"/>
          </a:p>
        </p:txBody>
      </p:sp>
      <p:sp>
        <p:nvSpPr>
          <p:cNvPr id="9" name="Slide Number Placeholder 8"/>
          <p:cNvSpPr>
            <a:spLocks noGrp="1"/>
          </p:cNvSpPr>
          <p:nvPr>
            <p:ph type="sldNum" sz="quarter" idx="12"/>
          </p:nvPr>
        </p:nvSpPr>
        <p:spPr/>
        <p:txBody>
          <a:bodyPr/>
          <a:lstStyle/>
          <a:p>
            <a:fld id="{EEEAA851-81A0-4320-9FF5-C7E151FBE257}" type="slidenum">
              <a:rPr lang="ro-RO" smtClean="0"/>
              <a:t>‹#›</a:t>
            </a:fld>
            <a:endParaRPr lang="ro-RO" dirty="0"/>
          </a:p>
        </p:txBody>
      </p:sp>
    </p:spTree>
    <p:extLst>
      <p:ext uri="{BB962C8B-B14F-4D97-AF65-F5344CB8AC3E}">
        <p14:creationId xmlns:p14="http://schemas.microsoft.com/office/powerpoint/2010/main" val="658983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9B1A325C-A84F-4A6F-9037-3CE7EB65C5FF}" type="datetime1">
              <a:rPr lang="ro-RO" smtClean="0"/>
              <a:t>16.01.2018</a:t>
            </a:fld>
            <a:endParaRPr lang="ro-RO" dirty="0"/>
          </a:p>
        </p:txBody>
      </p:sp>
      <p:sp>
        <p:nvSpPr>
          <p:cNvPr id="4" name="Footer Placeholder 3"/>
          <p:cNvSpPr>
            <a:spLocks noGrp="1"/>
          </p:cNvSpPr>
          <p:nvPr>
            <p:ph type="ftr" sz="quarter" idx="11"/>
          </p:nvPr>
        </p:nvSpPr>
        <p:spPr/>
        <p:txBody>
          <a:bodyPr/>
          <a:lstStyle/>
          <a:p>
            <a:endParaRPr lang="ro-RO" dirty="0"/>
          </a:p>
        </p:txBody>
      </p:sp>
      <p:sp>
        <p:nvSpPr>
          <p:cNvPr id="5" name="Slide Number Placeholder 4"/>
          <p:cNvSpPr>
            <a:spLocks noGrp="1"/>
          </p:cNvSpPr>
          <p:nvPr>
            <p:ph type="sldNum" sz="quarter" idx="12"/>
          </p:nvPr>
        </p:nvSpPr>
        <p:spPr/>
        <p:txBody>
          <a:bodyPr/>
          <a:lstStyle/>
          <a:p>
            <a:fld id="{EEEAA851-81A0-4320-9FF5-C7E151FBE257}" type="slidenum">
              <a:rPr lang="ro-RO" smtClean="0"/>
              <a:t>‹#›</a:t>
            </a:fld>
            <a:endParaRPr lang="ro-RO" dirty="0"/>
          </a:p>
        </p:txBody>
      </p:sp>
    </p:spTree>
    <p:extLst>
      <p:ext uri="{BB962C8B-B14F-4D97-AF65-F5344CB8AC3E}">
        <p14:creationId xmlns:p14="http://schemas.microsoft.com/office/powerpoint/2010/main" val="115339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FF95F-FF8D-498E-8562-C5383EE61664}" type="datetime1">
              <a:rPr lang="ro-RO" smtClean="0"/>
              <a:t>16.01.2018</a:t>
            </a:fld>
            <a:endParaRPr lang="ro-RO" dirty="0"/>
          </a:p>
        </p:txBody>
      </p:sp>
      <p:sp>
        <p:nvSpPr>
          <p:cNvPr id="3" name="Footer Placeholder 2"/>
          <p:cNvSpPr>
            <a:spLocks noGrp="1"/>
          </p:cNvSpPr>
          <p:nvPr>
            <p:ph type="ftr" sz="quarter" idx="11"/>
          </p:nvPr>
        </p:nvSpPr>
        <p:spPr/>
        <p:txBody>
          <a:bodyPr/>
          <a:lstStyle/>
          <a:p>
            <a:endParaRPr lang="ro-RO" dirty="0"/>
          </a:p>
        </p:txBody>
      </p:sp>
      <p:sp>
        <p:nvSpPr>
          <p:cNvPr id="4" name="Slide Number Placeholder 3"/>
          <p:cNvSpPr>
            <a:spLocks noGrp="1"/>
          </p:cNvSpPr>
          <p:nvPr>
            <p:ph type="sldNum" sz="quarter" idx="12"/>
          </p:nvPr>
        </p:nvSpPr>
        <p:spPr/>
        <p:txBody>
          <a:bodyPr/>
          <a:lstStyle/>
          <a:p>
            <a:fld id="{EEEAA851-81A0-4320-9FF5-C7E151FBE257}" type="slidenum">
              <a:rPr lang="ro-RO" smtClean="0"/>
              <a:t>‹#›</a:t>
            </a:fld>
            <a:endParaRPr lang="ro-RO" dirty="0"/>
          </a:p>
        </p:txBody>
      </p:sp>
    </p:spTree>
    <p:extLst>
      <p:ext uri="{BB962C8B-B14F-4D97-AF65-F5344CB8AC3E}">
        <p14:creationId xmlns:p14="http://schemas.microsoft.com/office/powerpoint/2010/main" val="112518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EEF5F6-6F3D-4C06-8C9D-433DB408AE5B}" type="datetime1">
              <a:rPr lang="ro-RO" smtClean="0"/>
              <a:t>16.01.2018</a:t>
            </a:fld>
            <a:endParaRPr lang="ro-RO" dirty="0"/>
          </a:p>
        </p:txBody>
      </p:sp>
      <p:sp>
        <p:nvSpPr>
          <p:cNvPr id="6" name="Footer Placeholder 5"/>
          <p:cNvSpPr>
            <a:spLocks noGrp="1"/>
          </p:cNvSpPr>
          <p:nvPr>
            <p:ph type="ftr" sz="quarter" idx="11"/>
          </p:nvPr>
        </p:nvSpPr>
        <p:spPr/>
        <p:txBody>
          <a:bodyPr/>
          <a:lstStyle/>
          <a:p>
            <a:endParaRPr lang="ro-RO" dirty="0"/>
          </a:p>
        </p:txBody>
      </p:sp>
      <p:sp>
        <p:nvSpPr>
          <p:cNvPr id="7" name="Slide Number Placeholder 6"/>
          <p:cNvSpPr>
            <a:spLocks noGrp="1"/>
          </p:cNvSpPr>
          <p:nvPr>
            <p:ph type="sldNum" sz="quarter" idx="12"/>
          </p:nvPr>
        </p:nvSpPr>
        <p:spPr/>
        <p:txBody>
          <a:bodyPr/>
          <a:lstStyle/>
          <a:p>
            <a:fld id="{EEEAA851-81A0-4320-9FF5-C7E151FBE257}" type="slidenum">
              <a:rPr lang="ro-RO" smtClean="0"/>
              <a:t>‹#›</a:t>
            </a:fld>
            <a:endParaRPr lang="ro-RO" dirty="0"/>
          </a:p>
        </p:txBody>
      </p:sp>
    </p:spTree>
    <p:extLst>
      <p:ext uri="{BB962C8B-B14F-4D97-AF65-F5344CB8AC3E}">
        <p14:creationId xmlns:p14="http://schemas.microsoft.com/office/powerpoint/2010/main" val="97678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CAFDCE-74CC-4C6E-9685-3E5298D7193E}" type="datetime1">
              <a:rPr lang="ro-RO" smtClean="0"/>
              <a:t>16.01.2018</a:t>
            </a:fld>
            <a:endParaRPr lang="ro-RO" dirty="0"/>
          </a:p>
        </p:txBody>
      </p:sp>
      <p:sp>
        <p:nvSpPr>
          <p:cNvPr id="6" name="Footer Placeholder 5"/>
          <p:cNvSpPr>
            <a:spLocks noGrp="1"/>
          </p:cNvSpPr>
          <p:nvPr>
            <p:ph type="ftr" sz="quarter" idx="11"/>
          </p:nvPr>
        </p:nvSpPr>
        <p:spPr/>
        <p:txBody>
          <a:bodyPr/>
          <a:lstStyle/>
          <a:p>
            <a:endParaRPr lang="ro-RO" dirty="0"/>
          </a:p>
        </p:txBody>
      </p:sp>
      <p:sp>
        <p:nvSpPr>
          <p:cNvPr id="7" name="Slide Number Placeholder 6"/>
          <p:cNvSpPr>
            <a:spLocks noGrp="1"/>
          </p:cNvSpPr>
          <p:nvPr>
            <p:ph type="sldNum" sz="quarter" idx="12"/>
          </p:nvPr>
        </p:nvSpPr>
        <p:spPr/>
        <p:txBody>
          <a:bodyPr/>
          <a:lstStyle/>
          <a:p>
            <a:fld id="{EEEAA851-81A0-4320-9FF5-C7E151FBE257}" type="slidenum">
              <a:rPr lang="ro-RO" smtClean="0"/>
              <a:t>‹#›</a:t>
            </a:fld>
            <a:endParaRPr lang="ro-RO" dirty="0"/>
          </a:p>
        </p:txBody>
      </p:sp>
    </p:spTree>
    <p:extLst>
      <p:ext uri="{BB962C8B-B14F-4D97-AF65-F5344CB8AC3E}">
        <p14:creationId xmlns:p14="http://schemas.microsoft.com/office/powerpoint/2010/main" val="236130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DFA0C-F7BE-4E17-AF0A-FB43D25351D7}" type="datetime1">
              <a:rPr lang="ro-RO" smtClean="0"/>
              <a:t>16.01.2018</a:t>
            </a:fld>
            <a:endParaRPr lang="ro-R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AA851-81A0-4320-9FF5-C7E151FBE257}" type="slidenum">
              <a:rPr lang="ro-RO" smtClean="0"/>
              <a:t>‹#›</a:t>
            </a:fld>
            <a:endParaRPr lang="ro-RO" dirty="0"/>
          </a:p>
        </p:txBody>
      </p:sp>
    </p:spTree>
    <p:extLst>
      <p:ext uri="{BB962C8B-B14F-4D97-AF65-F5344CB8AC3E}">
        <p14:creationId xmlns:p14="http://schemas.microsoft.com/office/powerpoint/2010/main" val="3945053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357" y="181078"/>
            <a:ext cx="3643754" cy="1085850"/>
          </a:xfrm>
          <a:prstGeom prst="rect">
            <a:avLst/>
          </a:prstGeom>
        </p:spPr>
      </p:pic>
      <p:sp>
        <p:nvSpPr>
          <p:cNvPr id="3" name="Slide Number Placeholder 2"/>
          <p:cNvSpPr>
            <a:spLocks noGrp="1"/>
          </p:cNvSpPr>
          <p:nvPr>
            <p:ph type="sldNum" sz="quarter" idx="12"/>
          </p:nvPr>
        </p:nvSpPr>
        <p:spPr/>
        <p:txBody>
          <a:bodyPr/>
          <a:lstStyle/>
          <a:p>
            <a:fld id="{EEEAA851-81A0-4320-9FF5-C7E151FBE257}" type="slidenum">
              <a:rPr lang="ro-RO" smtClean="0"/>
              <a:t>1</a:t>
            </a:fld>
            <a:endParaRPr lang="ro-RO" dirty="0"/>
          </a:p>
        </p:txBody>
      </p:sp>
      <p:sp>
        <p:nvSpPr>
          <p:cNvPr id="6" name="Rounded Rectangle 5"/>
          <p:cNvSpPr/>
          <p:nvPr/>
        </p:nvSpPr>
        <p:spPr>
          <a:xfrm>
            <a:off x="838392" y="967561"/>
            <a:ext cx="10705514" cy="4191356"/>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t>PROGRAM DE DEZVOLTARE </a:t>
            </a:r>
            <a:endParaRPr lang="ro-RO" sz="4800" b="1" dirty="0" smtClean="0"/>
          </a:p>
          <a:p>
            <a:pPr algn="ctr"/>
            <a:r>
              <a:rPr lang="en-US" sz="4800" b="1" dirty="0" smtClean="0"/>
              <a:t>A RASELOR DE SUINE ROM</a:t>
            </a:r>
            <a:r>
              <a:rPr lang="ro-RO" sz="4800" b="1" dirty="0" smtClean="0"/>
              <a:t>Â</a:t>
            </a:r>
            <a:r>
              <a:rPr lang="en-US" sz="4800" b="1" dirty="0" smtClean="0"/>
              <a:t>NE</a:t>
            </a:r>
            <a:r>
              <a:rPr lang="ro-RO" sz="4800" b="1" dirty="0" smtClean="0"/>
              <a:t>Ș</a:t>
            </a:r>
            <a:r>
              <a:rPr lang="en-US" sz="4800" b="1" dirty="0" smtClean="0"/>
              <a:t>TI</a:t>
            </a:r>
            <a:r>
              <a:rPr lang="ro-RO" sz="4800" b="1" dirty="0" smtClean="0"/>
              <a:t> </a:t>
            </a:r>
          </a:p>
          <a:p>
            <a:pPr algn="ctr"/>
            <a:r>
              <a:rPr lang="ro-RO" sz="4800" b="1" dirty="0" smtClean="0"/>
              <a:t>ÎN REGIM TRADIȚIONAL</a:t>
            </a:r>
          </a:p>
          <a:p>
            <a:pPr algn="ctr"/>
            <a:r>
              <a:rPr lang="ro-RO" sz="4800" b="1" dirty="0" smtClean="0"/>
              <a:t>- BAZNA ȘI MANGALIȚA -</a:t>
            </a:r>
            <a:endParaRPr lang="ro-RO" sz="4800"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0869" y="4965201"/>
            <a:ext cx="3746173" cy="1884231"/>
          </a:xfrm>
          <a:prstGeom prst="roundRect">
            <a:avLst>
              <a:gd name="adj" fmla="val 16667"/>
            </a:avLst>
          </a:prstGeom>
          <a:solidFill>
            <a:schemeClr val="accent1">
              <a:alpha val="82000"/>
            </a:schemeClr>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20" y="5063067"/>
            <a:ext cx="3503613" cy="17595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68772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D74D5-1CF6-458C-BF7A-56EC3F6DD238}" type="slidenum">
              <a:rPr lang="ro-RO" smtClean="0">
                <a:solidFill>
                  <a:prstClr val="black">
                    <a:tint val="75000"/>
                  </a:prstClr>
                </a:solidFill>
              </a:rPr>
              <a:pPr/>
              <a:t>10</a:t>
            </a:fld>
            <a:endParaRPr lang="ro-RO">
              <a:solidFill>
                <a:prstClr val="black">
                  <a:tint val="75000"/>
                </a:prstClr>
              </a:solidFill>
            </a:endParaRPr>
          </a:p>
        </p:txBody>
      </p:sp>
      <p:sp>
        <p:nvSpPr>
          <p:cNvPr id="25" name="Rounded Rectangle 24"/>
          <p:cNvSpPr/>
          <p:nvPr/>
        </p:nvSpPr>
        <p:spPr>
          <a:xfrm>
            <a:off x="2033152" y="64143"/>
            <a:ext cx="7685263" cy="499971"/>
          </a:xfrm>
          <a:prstGeom prst="roundRect">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smtClean="0">
                <a:solidFill>
                  <a:prstClr val="black"/>
                </a:solidFill>
              </a:rPr>
              <a:t>MĂSURI ÎN CAZUL ÎN CARE NU SE RESPECTĂ PROGRAMUL</a:t>
            </a:r>
            <a:endParaRPr lang="en-US" dirty="0">
              <a:solidFill>
                <a:prstClr val="black"/>
              </a:solidFill>
            </a:endParaRPr>
          </a:p>
        </p:txBody>
      </p:sp>
      <p:sp>
        <p:nvSpPr>
          <p:cNvPr id="48" name="Flowchart: Alternate Process 47"/>
          <p:cNvSpPr/>
          <p:nvPr/>
        </p:nvSpPr>
        <p:spPr>
          <a:xfrm>
            <a:off x="1190662" y="887516"/>
            <a:ext cx="9370242" cy="1176953"/>
          </a:xfrm>
          <a:prstGeom prst="flowChartAlternateProcess">
            <a:avLst/>
          </a:prstGeom>
          <a:solidFill>
            <a:srgbClr val="F0DAD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dirty="0" smtClean="0">
                <a:solidFill>
                  <a:prstClr val="black"/>
                </a:solidFill>
              </a:rPr>
              <a:t>ÎN CONTRACTUL CADRU AU FOST PREVĂZUTE CLAUZE CARE STABILESC CĂ SUMELE ACORDATE CĂTRE FURNIZORII DE PURCEI SE VOR RECUPERA DE LA PROCESATOR SAU CRESCĂTOR, ÎN CAZUL ÎN CARE UNUL DINTRE ACEȘTIA NU RESPECTĂ CONDIȚIILE PROGRAMULUI ȘI CONTRACTUL</a:t>
            </a:r>
            <a:endParaRPr lang="en-US" b="1" dirty="0">
              <a:solidFill>
                <a:prstClr val="black"/>
              </a:solidFill>
            </a:endParaRPr>
          </a:p>
        </p:txBody>
      </p:sp>
      <p:sp>
        <p:nvSpPr>
          <p:cNvPr id="26" name="Flowchart: Alternate Process 25"/>
          <p:cNvSpPr/>
          <p:nvPr/>
        </p:nvSpPr>
        <p:spPr>
          <a:xfrm>
            <a:off x="622169" y="2510086"/>
            <a:ext cx="10812544" cy="2345909"/>
          </a:xfrm>
          <a:prstGeom prst="flowChartAlternateProcess">
            <a:avLst/>
          </a:prstGeom>
          <a:solidFill>
            <a:srgbClr val="FF0000">
              <a:alpha val="59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en-US" dirty="0" smtClean="0">
                <a:solidFill>
                  <a:srgbClr val="000000"/>
                </a:solidFill>
                <a:ea typeface="SimSun" panose="02010600030101010101" pitchFamily="2" charset="-122"/>
                <a:cs typeface="Times New Roman" panose="02020603050405020304" pitchFamily="18" charset="0"/>
              </a:rPr>
              <a:t>“</a:t>
            </a:r>
            <a:r>
              <a:rPr lang="ro-RO" dirty="0" smtClean="0">
                <a:solidFill>
                  <a:srgbClr val="000000"/>
                </a:solidFill>
                <a:ea typeface="SimSun" panose="02010600030101010101" pitchFamily="2" charset="-122"/>
                <a:cs typeface="Times New Roman" panose="02020603050405020304" pitchFamily="18" charset="0"/>
              </a:rPr>
              <a:t>Nerespectarea </a:t>
            </a:r>
            <a:r>
              <a:rPr lang="ro-RO" dirty="0">
                <a:solidFill>
                  <a:srgbClr val="000000"/>
                </a:solidFill>
                <a:ea typeface="SimSun" panose="02010600030101010101" pitchFamily="2" charset="-122"/>
                <a:cs typeface="Times New Roman" panose="02020603050405020304" pitchFamily="18" charset="0"/>
              </a:rPr>
              <a:t>prevederilor acestui contract din culpa beneficiarului atrage </a:t>
            </a:r>
            <a:r>
              <a:rPr lang="ro-RO" dirty="0" err="1">
                <a:solidFill>
                  <a:srgbClr val="000000"/>
                </a:solidFill>
                <a:ea typeface="SimSun" panose="02010600030101010101" pitchFamily="2" charset="-122"/>
                <a:cs typeface="Times New Roman" panose="02020603050405020304" pitchFamily="18" charset="0"/>
              </a:rPr>
              <a:t>dupa</a:t>
            </a:r>
            <a:r>
              <a:rPr lang="ro-RO" dirty="0">
                <a:solidFill>
                  <a:srgbClr val="000000"/>
                </a:solidFill>
                <a:ea typeface="SimSun" panose="02010600030101010101" pitchFamily="2" charset="-122"/>
                <a:cs typeface="Times New Roman" panose="02020603050405020304" pitchFamily="18" charset="0"/>
              </a:rPr>
              <a:t> sine recuperarea de la </a:t>
            </a:r>
            <a:r>
              <a:rPr lang="ro-RO" dirty="0" err="1">
                <a:solidFill>
                  <a:srgbClr val="000000"/>
                </a:solidFill>
                <a:ea typeface="SimSun" panose="02010600030101010101" pitchFamily="2" charset="-122"/>
                <a:cs typeface="Times New Roman" panose="02020603050405020304" pitchFamily="18" charset="0"/>
              </a:rPr>
              <a:t>crescatorul</a:t>
            </a:r>
            <a:r>
              <a:rPr lang="ro-RO" dirty="0">
                <a:solidFill>
                  <a:srgbClr val="000000"/>
                </a:solidFill>
                <a:ea typeface="SimSun" panose="02010600030101010101" pitchFamily="2" charset="-122"/>
                <a:cs typeface="Times New Roman" panose="02020603050405020304" pitchFamily="18" charset="0"/>
              </a:rPr>
              <a:t> de purcei a sumelor achitate de </a:t>
            </a:r>
            <a:r>
              <a:rPr lang="ro-RO" dirty="0" err="1">
                <a:solidFill>
                  <a:srgbClr val="000000"/>
                </a:solidFill>
                <a:ea typeface="SimSun" panose="02010600030101010101" pitchFamily="2" charset="-122"/>
                <a:cs typeface="Times New Roman" panose="02020603050405020304" pitchFamily="18" charset="0"/>
              </a:rPr>
              <a:t>catre</a:t>
            </a:r>
            <a:r>
              <a:rPr lang="ro-RO" dirty="0">
                <a:solidFill>
                  <a:srgbClr val="000000"/>
                </a:solidFill>
                <a:ea typeface="SimSun" panose="02010600030101010101" pitchFamily="2" charset="-122"/>
                <a:cs typeface="Times New Roman" panose="02020603050405020304" pitchFamily="18" charset="0"/>
              </a:rPr>
              <a:t> DAJ </a:t>
            </a:r>
            <a:r>
              <a:rPr lang="ro-RO" dirty="0" err="1">
                <a:solidFill>
                  <a:srgbClr val="000000"/>
                </a:solidFill>
                <a:ea typeface="SimSun" panose="02010600030101010101" pitchFamily="2" charset="-122"/>
                <a:cs typeface="Times New Roman" panose="02020603050405020304" pitchFamily="18" charset="0"/>
              </a:rPr>
              <a:t>solicitantilor</a:t>
            </a:r>
            <a:r>
              <a:rPr lang="ro-RO" dirty="0">
                <a:solidFill>
                  <a:srgbClr val="000000"/>
                </a:solidFill>
                <a:ea typeface="SimSun" panose="02010600030101010101" pitchFamily="2" charset="-122"/>
                <a:cs typeface="Times New Roman" panose="02020603050405020304" pitchFamily="18" charset="0"/>
              </a:rPr>
              <a:t> de ajutor pentru numărul de purcei primiți cu titlu gratuit de beneficiar, precum si a </a:t>
            </a:r>
            <a:r>
              <a:rPr lang="ro-RO" dirty="0" err="1">
                <a:solidFill>
                  <a:srgbClr val="000000"/>
                </a:solidFill>
                <a:ea typeface="SimSun" panose="02010600030101010101" pitchFamily="2" charset="-122"/>
                <a:cs typeface="Times New Roman" panose="02020603050405020304" pitchFamily="18" charset="0"/>
              </a:rPr>
              <a:t>penalitatilor</a:t>
            </a:r>
            <a:r>
              <a:rPr lang="ro-RO" dirty="0">
                <a:solidFill>
                  <a:srgbClr val="000000"/>
                </a:solidFill>
                <a:ea typeface="SimSun" panose="02010600030101010101" pitchFamily="2" charset="-122"/>
                <a:cs typeface="Times New Roman" panose="02020603050405020304" pitchFamily="18" charset="0"/>
              </a:rPr>
              <a:t> aferente. </a:t>
            </a:r>
            <a:endParaRPr lang="en-US" sz="1600" dirty="0">
              <a:ea typeface="SimSun" panose="02010600030101010101" pitchFamily="2" charset="-122"/>
              <a:cs typeface="Times New Roman" panose="02020603050405020304" pitchFamily="18" charset="0"/>
            </a:endParaRPr>
          </a:p>
          <a:p>
            <a:pPr algn="just">
              <a:lnSpc>
                <a:spcPct val="115000"/>
              </a:lnSpc>
              <a:spcAft>
                <a:spcPts val="1000"/>
              </a:spcAft>
            </a:pPr>
            <a:r>
              <a:rPr lang="ro-RO" dirty="0">
                <a:solidFill>
                  <a:srgbClr val="000000"/>
                </a:solidFill>
                <a:ea typeface="SimSun" panose="02010600030101010101" pitchFamily="2" charset="-122"/>
                <a:cs typeface="Times New Roman" panose="02020603050405020304" pitchFamily="18" charset="0"/>
              </a:rPr>
              <a:t>Nerespectarea prevederilor acestui contract din culpa </a:t>
            </a:r>
            <a:r>
              <a:rPr lang="ro-RO" dirty="0" smtClean="0">
                <a:solidFill>
                  <a:srgbClr val="000000"/>
                </a:solidFill>
                <a:ea typeface="SimSun" panose="02010600030101010101" pitchFamily="2" charset="-122"/>
                <a:cs typeface="Times New Roman" panose="02020603050405020304" pitchFamily="18" charset="0"/>
              </a:rPr>
              <a:t>procesatorului</a:t>
            </a:r>
            <a:r>
              <a:rPr lang="ro-RO" dirty="0" smtClean="0">
                <a:solidFill>
                  <a:srgbClr val="000000"/>
                </a:solidFill>
                <a:ea typeface="Times New Roman" panose="02020603050405020304" pitchFamily="18" charset="0"/>
                <a:cs typeface="Times New Roman" panose="02020603050405020304" pitchFamily="18" charset="0"/>
              </a:rPr>
              <a:t>, </a:t>
            </a:r>
            <a:r>
              <a:rPr lang="ro-RO" dirty="0" smtClean="0">
                <a:solidFill>
                  <a:srgbClr val="000000"/>
                </a:solidFill>
                <a:ea typeface="SimSun" panose="02010600030101010101" pitchFamily="2" charset="-122"/>
                <a:cs typeface="Times New Roman" panose="02020603050405020304" pitchFamily="18" charset="0"/>
              </a:rPr>
              <a:t>atrage </a:t>
            </a:r>
            <a:r>
              <a:rPr lang="ro-RO" dirty="0" err="1">
                <a:solidFill>
                  <a:srgbClr val="000000"/>
                </a:solidFill>
                <a:ea typeface="SimSun" panose="02010600030101010101" pitchFamily="2" charset="-122"/>
                <a:cs typeface="Times New Roman" panose="02020603050405020304" pitchFamily="18" charset="0"/>
              </a:rPr>
              <a:t>dupa</a:t>
            </a:r>
            <a:r>
              <a:rPr lang="ro-RO" dirty="0">
                <a:solidFill>
                  <a:srgbClr val="000000"/>
                </a:solidFill>
                <a:ea typeface="SimSun" panose="02010600030101010101" pitchFamily="2" charset="-122"/>
                <a:cs typeface="Times New Roman" panose="02020603050405020304" pitchFamily="18" charset="0"/>
              </a:rPr>
              <a:t> sine recuperarea de la </a:t>
            </a:r>
            <a:r>
              <a:rPr lang="ro-RO" dirty="0" smtClean="0">
                <a:solidFill>
                  <a:srgbClr val="000000"/>
                </a:solidFill>
                <a:ea typeface="SimSun" panose="02010600030101010101" pitchFamily="2" charset="-122"/>
                <a:cs typeface="Times New Roman" panose="02020603050405020304" pitchFamily="18" charset="0"/>
              </a:rPr>
              <a:t>procesator</a:t>
            </a:r>
            <a:r>
              <a:rPr lang="ro-RO" dirty="0" smtClean="0">
                <a:solidFill>
                  <a:srgbClr val="000000"/>
                </a:solidFill>
                <a:ea typeface="Times New Roman" panose="02020603050405020304" pitchFamily="18" charset="0"/>
                <a:cs typeface="Times New Roman" panose="02020603050405020304" pitchFamily="18" charset="0"/>
              </a:rPr>
              <a:t>, </a:t>
            </a:r>
            <a:r>
              <a:rPr lang="ro-RO" dirty="0" smtClean="0">
                <a:solidFill>
                  <a:srgbClr val="000000"/>
                </a:solidFill>
                <a:ea typeface="SimSun" panose="02010600030101010101" pitchFamily="2" charset="-122"/>
                <a:cs typeface="Times New Roman" panose="02020603050405020304" pitchFamily="18" charset="0"/>
              </a:rPr>
              <a:t>a </a:t>
            </a:r>
            <a:r>
              <a:rPr lang="ro-RO" dirty="0">
                <a:solidFill>
                  <a:srgbClr val="000000"/>
                </a:solidFill>
                <a:ea typeface="SimSun" panose="02010600030101010101" pitchFamily="2" charset="-122"/>
                <a:cs typeface="Times New Roman" panose="02020603050405020304" pitchFamily="18" charset="0"/>
              </a:rPr>
              <a:t>sumelor achitate de </a:t>
            </a:r>
            <a:r>
              <a:rPr lang="ro-RO" dirty="0" err="1">
                <a:solidFill>
                  <a:srgbClr val="000000"/>
                </a:solidFill>
                <a:ea typeface="SimSun" panose="02010600030101010101" pitchFamily="2" charset="-122"/>
                <a:cs typeface="Times New Roman" panose="02020603050405020304" pitchFamily="18" charset="0"/>
              </a:rPr>
              <a:t>catre</a:t>
            </a:r>
            <a:r>
              <a:rPr lang="ro-RO" dirty="0">
                <a:solidFill>
                  <a:srgbClr val="000000"/>
                </a:solidFill>
                <a:ea typeface="SimSun" panose="02010600030101010101" pitchFamily="2" charset="-122"/>
                <a:cs typeface="Times New Roman" panose="02020603050405020304" pitchFamily="18" charset="0"/>
              </a:rPr>
              <a:t> DAJ </a:t>
            </a:r>
            <a:r>
              <a:rPr lang="ro-RO" dirty="0" err="1">
                <a:solidFill>
                  <a:srgbClr val="000000"/>
                </a:solidFill>
                <a:ea typeface="SimSun" panose="02010600030101010101" pitchFamily="2" charset="-122"/>
                <a:cs typeface="Times New Roman" panose="02020603050405020304" pitchFamily="18" charset="0"/>
              </a:rPr>
              <a:t>solicitantilor</a:t>
            </a:r>
            <a:r>
              <a:rPr lang="ro-RO" dirty="0">
                <a:solidFill>
                  <a:srgbClr val="000000"/>
                </a:solidFill>
                <a:ea typeface="SimSun" panose="02010600030101010101" pitchFamily="2" charset="-122"/>
                <a:cs typeface="Times New Roman" panose="02020603050405020304" pitchFamily="18" charset="0"/>
              </a:rPr>
              <a:t> de ajutor, precum si a </a:t>
            </a:r>
            <a:r>
              <a:rPr lang="ro-RO" dirty="0" err="1">
                <a:solidFill>
                  <a:srgbClr val="000000"/>
                </a:solidFill>
                <a:ea typeface="SimSun" panose="02010600030101010101" pitchFamily="2" charset="-122"/>
                <a:cs typeface="Times New Roman" panose="02020603050405020304" pitchFamily="18" charset="0"/>
              </a:rPr>
              <a:t>penalitatilor</a:t>
            </a:r>
            <a:r>
              <a:rPr lang="ro-RO" dirty="0">
                <a:solidFill>
                  <a:srgbClr val="000000"/>
                </a:solidFill>
                <a:ea typeface="SimSun" panose="02010600030101010101" pitchFamily="2" charset="-122"/>
                <a:cs typeface="Times New Roman" panose="02020603050405020304" pitchFamily="18" charset="0"/>
              </a:rPr>
              <a:t> aferente</a:t>
            </a:r>
            <a:r>
              <a:rPr lang="ro-RO" dirty="0" smtClean="0">
                <a:solidFill>
                  <a:srgbClr val="000000"/>
                </a:solidFill>
                <a:ea typeface="SimSun" panose="02010600030101010101" pitchFamily="2" charset="-122"/>
                <a:cs typeface="Times New Roman" panose="02020603050405020304" pitchFamily="18" charset="0"/>
              </a:rPr>
              <a:t>.</a:t>
            </a:r>
            <a:r>
              <a:rPr lang="en-US" dirty="0" smtClean="0">
                <a:solidFill>
                  <a:srgbClr val="000000"/>
                </a:solidFill>
                <a:ea typeface="SimSun" panose="02010600030101010101" pitchFamily="2" charset="-122"/>
                <a:cs typeface="Times New Roman" panose="02020603050405020304" pitchFamily="18" charset="0"/>
              </a:rPr>
              <a:t>”</a:t>
            </a:r>
            <a:endParaRPr lang="en-US" sz="1600" dirty="0">
              <a:effectLst/>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40757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D74D5-1CF6-458C-BF7A-56EC3F6DD238}" type="slidenum">
              <a:rPr lang="ro-RO" smtClean="0">
                <a:solidFill>
                  <a:prstClr val="black">
                    <a:tint val="75000"/>
                  </a:prstClr>
                </a:solidFill>
              </a:rPr>
              <a:pPr/>
              <a:t>11</a:t>
            </a:fld>
            <a:endParaRPr lang="ro-RO">
              <a:solidFill>
                <a:prstClr val="black">
                  <a:tint val="75000"/>
                </a:prstClr>
              </a:solidFill>
            </a:endParaRPr>
          </a:p>
        </p:txBody>
      </p:sp>
      <p:sp>
        <p:nvSpPr>
          <p:cNvPr id="25" name="Rounded Rectangle 24"/>
          <p:cNvSpPr/>
          <p:nvPr/>
        </p:nvSpPr>
        <p:spPr>
          <a:xfrm>
            <a:off x="2033152" y="64143"/>
            <a:ext cx="7685263" cy="499971"/>
          </a:xfrm>
          <a:prstGeom prst="roundRect">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smtClean="0">
                <a:solidFill>
                  <a:prstClr val="black"/>
                </a:solidFill>
              </a:rPr>
              <a:t>POTENTIAL DE PRODUCȚIE </a:t>
            </a:r>
            <a:endParaRPr lang="en-US" dirty="0">
              <a:solidFill>
                <a:prstClr val="black"/>
              </a:solidFill>
            </a:endParaRPr>
          </a:p>
        </p:txBody>
      </p:sp>
      <p:sp>
        <p:nvSpPr>
          <p:cNvPr id="48" name="Flowchart: Alternate Process 47"/>
          <p:cNvSpPr/>
          <p:nvPr/>
        </p:nvSpPr>
        <p:spPr>
          <a:xfrm>
            <a:off x="728133" y="1073783"/>
            <a:ext cx="2539999" cy="831217"/>
          </a:xfrm>
          <a:prstGeom prst="flowChartAlternateProcess">
            <a:avLst/>
          </a:prstGeom>
          <a:solidFill>
            <a:srgbClr val="F0DAD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BAZNA</a:t>
            </a:r>
          </a:p>
          <a:p>
            <a:pPr algn="ctr"/>
            <a:r>
              <a:rPr lang="ro-RO" b="1" dirty="0" smtClean="0">
                <a:solidFill>
                  <a:prstClr val="black"/>
                </a:solidFill>
              </a:rPr>
              <a:t>RG</a:t>
            </a:r>
            <a:endParaRPr lang="en-US" b="1" dirty="0">
              <a:solidFill>
                <a:prstClr val="black"/>
              </a:solidFill>
            </a:endParaRPr>
          </a:p>
        </p:txBody>
      </p:sp>
      <p:sp>
        <p:nvSpPr>
          <p:cNvPr id="26" name="Flowchart: Alternate Process 25"/>
          <p:cNvSpPr/>
          <p:nvPr/>
        </p:nvSpPr>
        <p:spPr>
          <a:xfrm>
            <a:off x="728134" y="3678486"/>
            <a:ext cx="2539998" cy="1012047"/>
          </a:xfrm>
          <a:prstGeom prst="flowChartAlternateProcess">
            <a:avLst/>
          </a:prstGeom>
          <a:solidFill>
            <a:srgbClr val="FF0000">
              <a:alpha val="59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ro-RO" b="1" dirty="0" smtClean="0">
                <a:solidFill>
                  <a:srgbClr val="000000"/>
                </a:solidFill>
                <a:ea typeface="SimSun" panose="02010600030101010101" pitchFamily="2" charset="-122"/>
                <a:cs typeface="Times New Roman" panose="02020603050405020304" pitchFamily="18" charset="0"/>
              </a:rPr>
              <a:t>MANGALIȚA</a:t>
            </a:r>
          </a:p>
          <a:p>
            <a:pPr algn="ctr">
              <a:lnSpc>
                <a:spcPct val="115000"/>
              </a:lnSpc>
              <a:spcAft>
                <a:spcPts val="1000"/>
              </a:spcAft>
            </a:pPr>
            <a:r>
              <a:rPr lang="ro-RO" b="1" dirty="0" smtClean="0">
                <a:solidFill>
                  <a:srgbClr val="000000"/>
                </a:solidFill>
                <a:ea typeface="SimSun" panose="02010600030101010101" pitchFamily="2" charset="-122"/>
                <a:cs typeface="Times New Roman" panose="02020603050405020304" pitchFamily="18" charset="0"/>
              </a:rPr>
              <a:t>RG</a:t>
            </a:r>
            <a:endParaRPr lang="en-US" b="1" dirty="0">
              <a:solidFill>
                <a:prstClr val="white"/>
              </a:solidFill>
              <a:ea typeface="SimSun" panose="02010600030101010101" pitchFamily="2" charset="-122"/>
              <a:cs typeface="Times New Roman" panose="02020603050405020304" pitchFamily="18" charset="0"/>
            </a:endParaRPr>
          </a:p>
        </p:txBody>
      </p:sp>
      <p:sp>
        <p:nvSpPr>
          <p:cNvPr id="6" name="Flowchart: Alternate Process 5"/>
          <p:cNvSpPr/>
          <p:nvPr/>
        </p:nvSpPr>
        <p:spPr>
          <a:xfrm>
            <a:off x="3552862" y="1073782"/>
            <a:ext cx="1603337" cy="831217"/>
          </a:xfrm>
          <a:prstGeom prst="flowChartAlternateProcess">
            <a:avLst/>
          </a:prstGeom>
          <a:solidFill>
            <a:srgbClr val="F0DAD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38 SCROAFE</a:t>
            </a:r>
            <a:endParaRPr lang="en-US" b="1" dirty="0">
              <a:solidFill>
                <a:prstClr val="black"/>
              </a:solidFill>
            </a:endParaRPr>
          </a:p>
        </p:txBody>
      </p:sp>
      <p:sp>
        <p:nvSpPr>
          <p:cNvPr id="7" name="Flowchart: Alternate Process 6"/>
          <p:cNvSpPr/>
          <p:nvPr/>
        </p:nvSpPr>
        <p:spPr>
          <a:xfrm>
            <a:off x="3552862" y="3678486"/>
            <a:ext cx="1900898" cy="1012048"/>
          </a:xfrm>
          <a:prstGeom prst="flowChartAlternateProcess">
            <a:avLst/>
          </a:prstGeom>
          <a:solidFill>
            <a:srgbClr val="FF0000">
              <a:alpha val="59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ro-RO" b="1" dirty="0" smtClean="0">
                <a:solidFill>
                  <a:srgbClr val="000000"/>
                </a:solidFill>
                <a:ea typeface="SimSun" panose="02010600030101010101" pitchFamily="2" charset="-122"/>
                <a:cs typeface="Times New Roman" panose="02020603050405020304" pitchFamily="18" charset="0"/>
              </a:rPr>
              <a:t>458 SCROAFE</a:t>
            </a:r>
            <a:endParaRPr lang="en-US" sz="1600" b="1" dirty="0">
              <a:solidFill>
                <a:prstClr val="white"/>
              </a:solidFill>
              <a:ea typeface="SimSun" panose="02010600030101010101" pitchFamily="2" charset="-122"/>
              <a:cs typeface="Times New Roman" panose="02020603050405020304" pitchFamily="18" charset="0"/>
            </a:endParaRPr>
          </a:p>
        </p:txBody>
      </p:sp>
      <p:sp>
        <p:nvSpPr>
          <p:cNvPr id="8" name="Flowchart: Alternate Process 7"/>
          <p:cNvSpPr/>
          <p:nvPr/>
        </p:nvSpPr>
        <p:spPr>
          <a:xfrm>
            <a:off x="728133" y="2115183"/>
            <a:ext cx="2539999" cy="831217"/>
          </a:xfrm>
          <a:prstGeom prst="flowChartAlternateProcess">
            <a:avLst/>
          </a:prstGeom>
          <a:solidFill>
            <a:srgbClr val="F0DAD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BAZNA</a:t>
            </a:r>
          </a:p>
          <a:p>
            <a:pPr algn="ctr"/>
            <a:r>
              <a:rPr lang="ro-RO" b="1" dirty="0" err="1" smtClean="0">
                <a:solidFill>
                  <a:prstClr val="black"/>
                </a:solidFill>
              </a:rPr>
              <a:t>Sectiune</a:t>
            </a:r>
            <a:r>
              <a:rPr lang="ro-RO" b="1" dirty="0" smtClean="0">
                <a:solidFill>
                  <a:prstClr val="black"/>
                </a:solidFill>
              </a:rPr>
              <a:t> secundara RG</a:t>
            </a:r>
            <a:endParaRPr lang="en-US" b="1" dirty="0">
              <a:solidFill>
                <a:prstClr val="black"/>
              </a:solidFill>
            </a:endParaRPr>
          </a:p>
        </p:txBody>
      </p:sp>
      <p:sp>
        <p:nvSpPr>
          <p:cNvPr id="9" name="Flowchart: Alternate Process 8"/>
          <p:cNvSpPr/>
          <p:nvPr/>
        </p:nvSpPr>
        <p:spPr>
          <a:xfrm>
            <a:off x="3552862" y="2115182"/>
            <a:ext cx="1603337" cy="831217"/>
          </a:xfrm>
          <a:prstGeom prst="flowChartAlternateProcess">
            <a:avLst/>
          </a:prstGeom>
          <a:solidFill>
            <a:srgbClr val="F0DAD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264 SCROAFE</a:t>
            </a:r>
            <a:endParaRPr lang="en-US" b="1" dirty="0">
              <a:solidFill>
                <a:prstClr val="black"/>
              </a:solidFill>
            </a:endParaRPr>
          </a:p>
        </p:txBody>
      </p:sp>
      <p:sp>
        <p:nvSpPr>
          <p:cNvPr id="10" name="Flowchart: Alternate Process 9"/>
          <p:cNvSpPr/>
          <p:nvPr/>
        </p:nvSpPr>
        <p:spPr>
          <a:xfrm>
            <a:off x="728134" y="5124169"/>
            <a:ext cx="2539998" cy="1022631"/>
          </a:xfrm>
          <a:prstGeom prst="flowChartAlternateProcess">
            <a:avLst/>
          </a:prstGeom>
          <a:solidFill>
            <a:srgbClr val="FF0000">
              <a:alpha val="59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ro-RO" b="1" dirty="0" smtClean="0">
                <a:solidFill>
                  <a:srgbClr val="000000"/>
                </a:solidFill>
                <a:ea typeface="SimSun" panose="02010600030101010101" pitchFamily="2" charset="-122"/>
                <a:cs typeface="Times New Roman" panose="02020603050405020304" pitchFamily="18" charset="0"/>
              </a:rPr>
              <a:t>MANGALIȚA</a:t>
            </a:r>
          </a:p>
          <a:p>
            <a:pPr algn="ctr">
              <a:lnSpc>
                <a:spcPct val="115000"/>
              </a:lnSpc>
              <a:spcAft>
                <a:spcPts val="1000"/>
              </a:spcAft>
            </a:pPr>
            <a:r>
              <a:rPr lang="ro-RO" b="1" dirty="0" smtClean="0">
                <a:solidFill>
                  <a:srgbClr val="000000"/>
                </a:solidFill>
                <a:ea typeface="SimSun" panose="02010600030101010101" pitchFamily="2" charset="-122"/>
                <a:cs typeface="Times New Roman" panose="02020603050405020304" pitchFamily="18" charset="0"/>
              </a:rPr>
              <a:t>Secțiune secundara RG</a:t>
            </a:r>
            <a:endParaRPr lang="en-US" b="1" dirty="0">
              <a:solidFill>
                <a:prstClr val="white"/>
              </a:solidFill>
              <a:ea typeface="SimSun" panose="02010600030101010101" pitchFamily="2" charset="-122"/>
              <a:cs typeface="Times New Roman" panose="02020603050405020304" pitchFamily="18" charset="0"/>
            </a:endParaRPr>
          </a:p>
        </p:txBody>
      </p:sp>
      <p:sp>
        <p:nvSpPr>
          <p:cNvPr id="11" name="Flowchart: Alternate Process 10"/>
          <p:cNvSpPr/>
          <p:nvPr/>
        </p:nvSpPr>
        <p:spPr>
          <a:xfrm>
            <a:off x="3552862" y="5124169"/>
            <a:ext cx="1900898" cy="1012048"/>
          </a:xfrm>
          <a:prstGeom prst="flowChartAlternateProcess">
            <a:avLst/>
          </a:prstGeom>
          <a:solidFill>
            <a:srgbClr val="FF0000">
              <a:alpha val="59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ro-RO" b="1" dirty="0" smtClean="0">
                <a:solidFill>
                  <a:srgbClr val="000000"/>
                </a:solidFill>
                <a:ea typeface="SimSun" panose="02010600030101010101" pitchFamily="2" charset="-122"/>
                <a:cs typeface="Times New Roman" panose="02020603050405020304" pitchFamily="18" charset="0"/>
              </a:rPr>
              <a:t>1080 SCROAFE</a:t>
            </a:r>
            <a:endParaRPr lang="en-US" sz="1600" b="1" dirty="0">
              <a:solidFill>
                <a:prstClr val="white"/>
              </a:solidFill>
              <a:ea typeface="SimSun" panose="02010600030101010101" pitchFamily="2" charset="-122"/>
              <a:cs typeface="Times New Roman" panose="02020603050405020304" pitchFamily="18" charset="0"/>
            </a:endParaRPr>
          </a:p>
        </p:txBody>
      </p:sp>
      <p:sp>
        <p:nvSpPr>
          <p:cNvPr id="12" name="Flowchart: Alternate Process 11"/>
          <p:cNvSpPr/>
          <p:nvPr/>
        </p:nvSpPr>
        <p:spPr>
          <a:xfrm>
            <a:off x="5875783" y="1073782"/>
            <a:ext cx="1603337" cy="831217"/>
          </a:xfrm>
          <a:prstGeom prst="flowChartAlternateProcess">
            <a:avLst/>
          </a:prstGeom>
          <a:solidFill>
            <a:srgbClr val="F0DAD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380 purcei</a:t>
            </a:r>
            <a:endParaRPr lang="en-US" b="1" dirty="0">
              <a:solidFill>
                <a:prstClr val="black"/>
              </a:solidFill>
            </a:endParaRPr>
          </a:p>
        </p:txBody>
      </p:sp>
      <p:sp>
        <p:nvSpPr>
          <p:cNvPr id="13" name="Flowchart: Alternate Process 12"/>
          <p:cNvSpPr/>
          <p:nvPr/>
        </p:nvSpPr>
        <p:spPr>
          <a:xfrm>
            <a:off x="5875782" y="2115182"/>
            <a:ext cx="1603337" cy="831217"/>
          </a:xfrm>
          <a:prstGeom prst="flowChartAlternateProcess">
            <a:avLst/>
          </a:prstGeom>
          <a:solidFill>
            <a:srgbClr val="F0DAD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2640 purcei</a:t>
            </a:r>
            <a:endParaRPr lang="en-US" b="1" dirty="0">
              <a:solidFill>
                <a:prstClr val="black"/>
              </a:solidFill>
            </a:endParaRPr>
          </a:p>
        </p:txBody>
      </p:sp>
      <p:sp>
        <p:nvSpPr>
          <p:cNvPr id="14" name="Flowchart: Alternate Process 13"/>
          <p:cNvSpPr/>
          <p:nvPr/>
        </p:nvSpPr>
        <p:spPr>
          <a:xfrm>
            <a:off x="5875783" y="3678485"/>
            <a:ext cx="1693417" cy="1012048"/>
          </a:xfrm>
          <a:prstGeom prst="flowChartAlternateProcess">
            <a:avLst/>
          </a:prstGeom>
          <a:solidFill>
            <a:srgbClr val="FF0000">
              <a:alpha val="59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ro-RO" b="1" dirty="0" smtClean="0">
                <a:solidFill>
                  <a:srgbClr val="000000"/>
                </a:solidFill>
                <a:ea typeface="SimSun" panose="02010600030101010101" pitchFamily="2" charset="-122"/>
                <a:cs typeface="Times New Roman" panose="02020603050405020304" pitchFamily="18" charset="0"/>
              </a:rPr>
              <a:t>4580 purcei</a:t>
            </a:r>
            <a:endParaRPr lang="en-US" sz="1600" b="1" dirty="0">
              <a:solidFill>
                <a:prstClr val="white"/>
              </a:solidFill>
              <a:ea typeface="SimSun" panose="02010600030101010101" pitchFamily="2" charset="-122"/>
              <a:cs typeface="Times New Roman" panose="02020603050405020304" pitchFamily="18" charset="0"/>
            </a:endParaRPr>
          </a:p>
        </p:txBody>
      </p:sp>
      <p:sp>
        <p:nvSpPr>
          <p:cNvPr id="15" name="Flowchart: Alternate Process 14"/>
          <p:cNvSpPr/>
          <p:nvPr/>
        </p:nvSpPr>
        <p:spPr>
          <a:xfrm>
            <a:off x="5738490" y="5124169"/>
            <a:ext cx="1900898" cy="1012048"/>
          </a:xfrm>
          <a:prstGeom prst="flowChartAlternateProcess">
            <a:avLst/>
          </a:prstGeom>
          <a:solidFill>
            <a:srgbClr val="FF0000">
              <a:alpha val="59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ro-RO" b="1" dirty="0" smtClean="0">
                <a:solidFill>
                  <a:srgbClr val="000000"/>
                </a:solidFill>
                <a:ea typeface="SimSun" panose="02010600030101010101" pitchFamily="2" charset="-122"/>
                <a:cs typeface="Times New Roman" panose="02020603050405020304" pitchFamily="18" charset="0"/>
              </a:rPr>
              <a:t>10800 purcei</a:t>
            </a:r>
            <a:endParaRPr lang="en-US" sz="1600" b="1" dirty="0">
              <a:solidFill>
                <a:prstClr val="white"/>
              </a:solidFill>
              <a:ea typeface="SimSun" panose="02010600030101010101" pitchFamily="2" charset="-122"/>
              <a:cs typeface="Times New Roman" panose="02020603050405020304" pitchFamily="18" charset="0"/>
            </a:endParaRPr>
          </a:p>
        </p:txBody>
      </p:sp>
      <p:sp>
        <p:nvSpPr>
          <p:cNvPr id="17" name="Oval 16"/>
          <p:cNvSpPr/>
          <p:nvPr/>
        </p:nvSpPr>
        <p:spPr>
          <a:xfrm>
            <a:off x="8447505" y="2511091"/>
            <a:ext cx="3278530" cy="1673418"/>
          </a:xfrm>
          <a:prstGeom prst="ellipse">
            <a:avLst/>
          </a:prstGeom>
          <a:solidFill>
            <a:schemeClr val="tx1">
              <a:lumMod val="50000"/>
              <a:lumOff val="50000"/>
              <a:alpha val="4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smtClean="0">
                <a:solidFill>
                  <a:prstClr val="black"/>
                </a:solidFill>
              </a:rPr>
              <a:t>PROGRAMUL OFERA POSIBILITATEA CREȘTERII UNUI NUMĂR MAXIM DE 18.400 PORCI/AN</a:t>
            </a:r>
            <a:endParaRPr lang="en-US" sz="1400" b="1" dirty="0">
              <a:solidFill>
                <a:prstClr val="black"/>
              </a:solidFill>
            </a:endParaRPr>
          </a:p>
        </p:txBody>
      </p:sp>
    </p:spTree>
    <p:extLst>
      <p:ext uri="{BB962C8B-B14F-4D97-AF65-F5344CB8AC3E}">
        <p14:creationId xmlns:p14="http://schemas.microsoft.com/office/powerpoint/2010/main" val="3203050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D74D5-1CF6-458C-BF7A-56EC3F6DD238}" type="slidenum">
              <a:rPr lang="ro-RO" smtClean="0">
                <a:solidFill>
                  <a:prstClr val="black">
                    <a:tint val="75000"/>
                  </a:prstClr>
                </a:solidFill>
              </a:rPr>
              <a:pPr/>
              <a:t>12</a:t>
            </a:fld>
            <a:endParaRPr lang="ro-RO">
              <a:solidFill>
                <a:prstClr val="black">
                  <a:tint val="75000"/>
                </a:prstClr>
              </a:solidFill>
            </a:endParaRPr>
          </a:p>
        </p:txBody>
      </p:sp>
      <p:sp>
        <p:nvSpPr>
          <p:cNvPr id="6" name="Rounded Rectangle 5"/>
          <p:cNvSpPr/>
          <p:nvPr/>
        </p:nvSpPr>
        <p:spPr>
          <a:xfrm>
            <a:off x="3589649" y="17701"/>
            <a:ext cx="4993456" cy="499971"/>
          </a:xfrm>
          <a:prstGeom prst="roundRect">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smtClean="0">
                <a:solidFill>
                  <a:prstClr val="black"/>
                </a:solidFill>
              </a:rPr>
              <a:t>ELEMENTELE PROGRAMULUI</a:t>
            </a:r>
            <a:r>
              <a:rPr lang="en-US" dirty="0" smtClean="0">
                <a:solidFill>
                  <a:prstClr val="black"/>
                </a:solidFill>
              </a:rPr>
              <a:t> </a:t>
            </a:r>
            <a:endParaRPr lang="en-US" dirty="0">
              <a:solidFill>
                <a:prstClr val="black"/>
              </a:solidFill>
            </a:endParaRPr>
          </a:p>
        </p:txBody>
      </p:sp>
      <p:sp>
        <p:nvSpPr>
          <p:cNvPr id="2" name="Flowchart: Alternate Process 1"/>
          <p:cNvSpPr/>
          <p:nvPr/>
        </p:nvSpPr>
        <p:spPr>
          <a:xfrm>
            <a:off x="2671983" y="3022634"/>
            <a:ext cx="3532685" cy="789736"/>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chemeClr val="tx1"/>
                </a:solidFill>
              </a:rPr>
              <a:t>FURNIZOR DE MATERIAL GENETIC</a:t>
            </a:r>
          </a:p>
          <a:p>
            <a:pPr algn="ctr"/>
            <a:r>
              <a:rPr lang="ro-RO" b="1" dirty="0" smtClean="0">
                <a:solidFill>
                  <a:schemeClr val="tx1"/>
                </a:solidFill>
              </a:rPr>
              <a:t>BAZNA ȘI/SAU MANGALIȚA</a:t>
            </a:r>
          </a:p>
          <a:p>
            <a:pPr algn="ctr"/>
            <a:r>
              <a:rPr lang="ro-RO" dirty="0" smtClean="0">
                <a:solidFill>
                  <a:schemeClr val="tx1"/>
                </a:solidFill>
              </a:rPr>
              <a:t>Multiplică</a:t>
            </a:r>
            <a:r>
              <a:rPr lang="en-US" dirty="0" smtClean="0">
                <a:solidFill>
                  <a:schemeClr val="tx1"/>
                </a:solidFill>
              </a:rPr>
              <a:t> </a:t>
            </a:r>
            <a:r>
              <a:rPr lang="ro-RO" dirty="0" smtClean="0">
                <a:solidFill>
                  <a:schemeClr val="tx1"/>
                </a:solidFill>
              </a:rPr>
              <a:t>și</a:t>
            </a:r>
            <a:r>
              <a:rPr lang="en-US" dirty="0" smtClean="0">
                <a:solidFill>
                  <a:schemeClr val="tx1"/>
                </a:solidFill>
              </a:rPr>
              <a:t> </a:t>
            </a:r>
            <a:r>
              <a:rPr lang="en-US" dirty="0" err="1" smtClean="0">
                <a:solidFill>
                  <a:schemeClr val="tx1"/>
                </a:solidFill>
              </a:rPr>
              <a:t>livreaz</a:t>
            </a:r>
            <a:r>
              <a:rPr lang="ro-RO" dirty="0" smtClean="0">
                <a:solidFill>
                  <a:schemeClr val="tx1"/>
                </a:solidFill>
              </a:rPr>
              <a:t>ă</a:t>
            </a:r>
          </a:p>
        </p:txBody>
      </p:sp>
      <p:sp>
        <p:nvSpPr>
          <p:cNvPr id="12" name="Flowchart: Alternate Process 11"/>
          <p:cNvSpPr/>
          <p:nvPr/>
        </p:nvSpPr>
        <p:spPr>
          <a:xfrm>
            <a:off x="814239" y="4892562"/>
            <a:ext cx="3622903" cy="1728656"/>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chemeClr val="tx1"/>
                </a:solidFill>
              </a:rPr>
              <a:t>CRESCĂTORUL DE PORCI</a:t>
            </a:r>
          </a:p>
          <a:p>
            <a:pPr algn="ctr"/>
            <a:r>
              <a:rPr lang="ro-RO" b="1" dirty="0" smtClean="0">
                <a:solidFill>
                  <a:schemeClr val="tx1"/>
                </a:solidFill>
              </a:rPr>
              <a:t>BENEFICIAR PROGRAM</a:t>
            </a:r>
          </a:p>
          <a:p>
            <a:pPr algn="ctr"/>
            <a:r>
              <a:rPr lang="ro-RO" dirty="0">
                <a:solidFill>
                  <a:schemeClr val="tx1"/>
                </a:solidFill>
              </a:rPr>
              <a:t>c</a:t>
            </a:r>
            <a:r>
              <a:rPr lang="ro-RO" dirty="0" smtClean="0">
                <a:solidFill>
                  <a:schemeClr val="tx1"/>
                </a:solidFill>
              </a:rPr>
              <a:t>rește, îngrașă potrivit rației de furajare, livrează către procesator cel puțin </a:t>
            </a:r>
            <a:r>
              <a:rPr lang="ro-RO" dirty="0" err="1" smtClean="0">
                <a:solidFill>
                  <a:schemeClr val="tx1"/>
                </a:solidFill>
              </a:rPr>
              <a:t>jumatate</a:t>
            </a:r>
            <a:r>
              <a:rPr lang="ro-RO" dirty="0" smtClean="0">
                <a:solidFill>
                  <a:schemeClr val="tx1"/>
                </a:solidFill>
              </a:rPr>
              <a:t> din efectiv, la o greutate de minim 130 kg</a:t>
            </a:r>
            <a:endParaRPr lang="en-US" dirty="0">
              <a:solidFill>
                <a:schemeClr val="tx1"/>
              </a:solidFill>
            </a:endParaRPr>
          </a:p>
        </p:txBody>
      </p:sp>
      <p:sp>
        <p:nvSpPr>
          <p:cNvPr id="13" name="Flowchart: Alternate Process 12"/>
          <p:cNvSpPr/>
          <p:nvPr/>
        </p:nvSpPr>
        <p:spPr>
          <a:xfrm>
            <a:off x="298764" y="1194009"/>
            <a:ext cx="3849030" cy="1170911"/>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chemeClr val="tx1"/>
                </a:solidFill>
              </a:rPr>
              <a:t>AGENȚIA NAȚIONALĂ PENTRU ZOOTEHNIE</a:t>
            </a:r>
          </a:p>
          <a:p>
            <a:pPr algn="ctr"/>
            <a:r>
              <a:rPr lang="ro-RO" sz="1600" dirty="0" smtClean="0">
                <a:solidFill>
                  <a:schemeClr val="tx1"/>
                </a:solidFill>
              </a:rPr>
              <a:t>Identifică produșii obținuți, ține registrul de evidență și eliberează adeverințe</a:t>
            </a:r>
            <a:endParaRPr lang="en-US" sz="1600" dirty="0">
              <a:solidFill>
                <a:schemeClr val="tx1"/>
              </a:solidFill>
            </a:endParaRPr>
          </a:p>
        </p:txBody>
      </p:sp>
      <p:sp>
        <p:nvSpPr>
          <p:cNvPr id="3" name="Right Arrow 2"/>
          <p:cNvSpPr/>
          <p:nvPr/>
        </p:nvSpPr>
        <p:spPr>
          <a:xfrm rot="1757430">
            <a:off x="8607412" y="4377620"/>
            <a:ext cx="263740" cy="391119"/>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58636" y="2771894"/>
            <a:ext cx="2099819" cy="1407037"/>
          </a:xfrm>
          <a:prstGeom prst="ellipse">
            <a:avLst/>
          </a:prstGeom>
          <a:ln>
            <a:noFill/>
          </a:ln>
          <a:effectLst>
            <a:softEdge rad="112500"/>
          </a:effectLst>
        </p:spPr>
      </p:pic>
      <p:sp>
        <p:nvSpPr>
          <p:cNvPr id="26" name="Right Arrow 25"/>
          <p:cNvSpPr/>
          <p:nvPr/>
        </p:nvSpPr>
        <p:spPr>
          <a:xfrm>
            <a:off x="8443513" y="5590016"/>
            <a:ext cx="422418" cy="391119"/>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881295" y="5299317"/>
            <a:ext cx="3558159" cy="947886"/>
          </a:xfrm>
          <a:prstGeom prst="ellipse">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schemeClr val="tx1"/>
                </a:solidFill>
              </a:rPr>
              <a:t>CONTRACT-CADRU</a:t>
            </a:r>
          </a:p>
          <a:p>
            <a:pPr algn="ctr"/>
            <a:r>
              <a:rPr lang="ro-RO" sz="1400" dirty="0" smtClean="0">
                <a:solidFill>
                  <a:schemeClr val="tx1"/>
                </a:solidFill>
              </a:rPr>
              <a:t>Preț prestabilit cu </a:t>
            </a:r>
            <a:r>
              <a:rPr lang="ro-RO" sz="1400" dirty="0" err="1" smtClean="0">
                <a:solidFill>
                  <a:schemeClr val="tx1"/>
                </a:solidFill>
              </a:rPr>
              <a:t>bonusare</a:t>
            </a:r>
            <a:r>
              <a:rPr lang="ro-RO" sz="1400" dirty="0" smtClean="0">
                <a:solidFill>
                  <a:schemeClr val="tx1"/>
                </a:solidFill>
              </a:rPr>
              <a:t> funcție de indicii de calitate de la abator</a:t>
            </a:r>
            <a:endParaRPr lang="en-US" sz="1400" dirty="0">
              <a:solidFill>
                <a:schemeClr val="tx1"/>
              </a:solidFill>
            </a:endParaRPr>
          </a:p>
        </p:txBody>
      </p:sp>
      <p:sp>
        <p:nvSpPr>
          <p:cNvPr id="32" name="Flowchart: Alternate Process 31"/>
          <p:cNvSpPr/>
          <p:nvPr/>
        </p:nvSpPr>
        <p:spPr>
          <a:xfrm>
            <a:off x="8865930" y="4355334"/>
            <a:ext cx="3326071" cy="2260680"/>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chemeClr val="tx1"/>
                </a:solidFill>
              </a:rPr>
              <a:t>PROCESATOR</a:t>
            </a:r>
          </a:p>
          <a:p>
            <a:pPr algn="ctr"/>
            <a:r>
              <a:rPr lang="ro-RO" dirty="0" smtClean="0">
                <a:solidFill>
                  <a:schemeClr val="tx1"/>
                </a:solidFill>
              </a:rPr>
              <a:t>Preia purceii, îi livrează la crescătorul pentru îngrășare, preia porcul gras de minim 130 kg, abatorizează pe costul său și plătește producătorului conform contractului </a:t>
            </a:r>
            <a:endParaRPr lang="en-US" dirty="0">
              <a:solidFill>
                <a:schemeClr val="tx1"/>
              </a:solidFill>
            </a:endParaRPr>
          </a:p>
        </p:txBody>
      </p:sp>
      <p:sp>
        <p:nvSpPr>
          <p:cNvPr id="35" name="Oval 34"/>
          <p:cNvSpPr/>
          <p:nvPr/>
        </p:nvSpPr>
        <p:spPr>
          <a:xfrm>
            <a:off x="5591278" y="3841226"/>
            <a:ext cx="3274652" cy="830979"/>
          </a:xfrm>
          <a:prstGeom prst="ellipse">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schemeClr val="tx1"/>
                </a:solidFill>
              </a:rPr>
              <a:t>LIVREAZĂ PURCEI </a:t>
            </a:r>
          </a:p>
          <a:p>
            <a:pPr algn="ctr"/>
            <a:r>
              <a:rPr lang="ro-RO" dirty="0" smtClean="0">
                <a:solidFill>
                  <a:schemeClr val="tx1"/>
                </a:solidFill>
              </a:rPr>
              <a:t>cu certificat de origine</a:t>
            </a:r>
          </a:p>
          <a:p>
            <a:pPr algn="ctr"/>
            <a:r>
              <a:rPr lang="ro-RO" dirty="0" smtClean="0">
                <a:solidFill>
                  <a:schemeClr val="tx1"/>
                </a:solidFill>
              </a:rPr>
              <a:t>Multiplu de 2</a:t>
            </a:r>
            <a:endParaRPr lang="en-US" dirty="0">
              <a:solidFill>
                <a:schemeClr val="tx1"/>
              </a:solidFill>
            </a:endParaRPr>
          </a:p>
        </p:txBody>
      </p:sp>
      <p:sp>
        <p:nvSpPr>
          <p:cNvPr id="43" name="Right Arrow 42"/>
          <p:cNvSpPr/>
          <p:nvPr/>
        </p:nvSpPr>
        <p:spPr>
          <a:xfrm rot="10800000">
            <a:off x="4454819" y="5598567"/>
            <a:ext cx="426448" cy="391119"/>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2119412">
            <a:off x="5311945" y="3803817"/>
            <a:ext cx="390589" cy="391119"/>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764118" y="2007894"/>
            <a:ext cx="4515349" cy="700349"/>
          </a:xfrm>
          <a:prstGeom prst="ellipse">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r>
              <a:rPr lang="ro-RO" dirty="0" smtClean="0">
                <a:solidFill>
                  <a:schemeClr val="tx1"/>
                </a:solidFill>
              </a:rPr>
              <a:t>0</a:t>
            </a:r>
            <a:r>
              <a:rPr lang="en-US" dirty="0" smtClean="0">
                <a:solidFill>
                  <a:schemeClr val="tx1"/>
                </a:solidFill>
              </a:rPr>
              <a:t> lei/</a:t>
            </a:r>
            <a:r>
              <a:rPr lang="ro-RO" dirty="0" smtClean="0">
                <a:solidFill>
                  <a:schemeClr val="tx1"/>
                </a:solidFill>
              </a:rPr>
              <a:t>cap</a:t>
            </a:r>
            <a:r>
              <a:rPr lang="en-US" dirty="0" smtClean="0">
                <a:solidFill>
                  <a:schemeClr val="tx1"/>
                </a:solidFill>
              </a:rPr>
              <a:t> </a:t>
            </a:r>
            <a:endParaRPr lang="ro-RO" dirty="0" smtClean="0">
              <a:solidFill>
                <a:schemeClr val="tx1"/>
              </a:solidFill>
            </a:endParaRPr>
          </a:p>
          <a:p>
            <a:pPr algn="ctr"/>
            <a:r>
              <a:rPr lang="ro-RO" dirty="0" smtClean="0">
                <a:solidFill>
                  <a:schemeClr val="tx1"/>
                </a:solidFill>
              </a:rPr>
              <a:t>Purcel</a:t>
            </a:r>
            <a:r>
              <a:rPr lang="en-US" dirty="0" smtClean="0">
                <a:solidFill>
                  <a:schemeClr val="tx1"/>
                </a:solidFill>
              </a:rPr>
              <a:t> </a:t>
            </a:r>
            <a:r>
              <a:rPr lang="ro-RO" dirty="0" smtClean="0">
                <a:solidFill>
                  <a:schemeClr val="tx1"/>
                </a:solidFill>
              </a:rPr>
              <a:t>livrat </a:t>
            </a:r>
            <a:r>
              <a:rPr lang="en-US" dirty="0" smtClean="0">
                <a:solidFill>
                  <a:schemeClr val="tx1"/>
                </a:solidFill>
              </a:rPr>
              <a:t>(minim 10 kg)</a:t>
            </a:r>
            <a:endParaRPr lang="en-US" dirty="0">
              <a:solidFill>
                <a:schemeClr val="tx1"/>
              </a:solidFill>
            </a:endParaRPr>
          </a:p>
        </p:txBody>
      </p:sp>
      <p:sp>
        <p:nvSpPr>
          <p:cNvPr id="81" name="Right Arrow 80"/>
          <p:cNvSpPr/>
          <p:nvPr/>
        </p:nvSpPr>
        <p:spPr>
          <a:xfrm rot="2766957">
            <a:off x="2823357" y="2508896"/>
            <a:ext cx="566006" cy="391119"/>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ight Arrow 81"/>
          <p:cNvSpPr/>
          <p:nvPr/>
        </p:nvSpPr>
        <p:spPr>
          <a:xfrm rot="8120497">
            <a:off x="5315402" y="2615951"/>
            <a:ext cx="551751" cy="391119"/>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Alternate Process 26"/>
          <p:cNvSpPr/>
          <p:nvPr/>
        </p:nvSpPr>
        <p:spPr>
          <a:xfrm>
            <a:off x="6468532" y="555986"/>
            <a:ext cx="5521595" cy="1207096"/>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chemeClr val="tx1"/>
                </a:solidFill>
              </a:rPr>
              <a:t>DIRECȚIA PENTRU AGRICULTURĂ JUDEȚEANĂ</a:t>
            </a:r>
          </a:p>
          <a:p>
            <a:pPr algn="ctr"/>
            <a:r>
              <a:rPr lang="ro-RO" sz="1600" dirty="0" smtClean="0">
                <a:solidFill>
                  <a:schemeClr val="tx1"/>
                </a:solidFill>
              </a:rPr>
              <a:t>Înregistrează crescătorul de genetica, înregistrează crescătorul pentru îngrășare, înregistrează procesatorul, monitorizează activitatea, decontează subvenția către crescătorul de genetică</a:t>
            </a:r>
            <a:endParaRPr lang="en-US" sz="1600" dirty="0">
              <a:solidFill>
                <a:schemeClr val="tx1"/>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0587" y="2733495"/>
            <a:ext cx="2304414" cy="1483836"/>
          </a:xfrm>
          <a:prstGeom prst="ellipse">
            <a:avLst/>
          </a:prstGeom>
          <a:ln>
            <a:noFill/>
          </a:ln>
          <a:effectLst>
            <a:softEdge rad="112500"/>
          </a:effectLst>
        </p:spPr>
      </p:pic>
      <p:sp>
        <p:nvSpPr>
          <p:cNvPr id="28" name="Right Arrow 27"/>
          <p:cNvSpPr/>
          <p:nvPr/>
        </p:nvSpPr>
        <p:spPr>
          <a:xfrm>
            <a:off x="4443830" y="6230099"/>
            <a:ext cx="4506138" cy="391119"/>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dirty="0" smtClean="0">
                <a:solidFill>
                  <a:schemeClr val="tx1"/>
                </a:solidFill>
              </a:rPr>
              <a:t>Livrare porc gras</a:t>
            </a:r>
            <a:endParaRPr lang="en-US" sz="1600" dirty="0">
              <a:solidFill>
                <a:schemeClr val="tx1"/>
              </a:solidFill>
            </a:endParaRPr>
          </a:p>
        </p:txBody>
      </p:sp>
      <p:sp>
        <p:nvSpPr>
          <p:cNvPr id="7" name="Left Arrow 6"/>
          <p:cNvSpPr/>
          <p:nvPr/>
        </p:nvSpPr>
        <p:spPr>
          <a:xfrm>
            <a:off x="4437141" y="4943066"/>
            <a:ext cx="4428789" cy="356250"/>
          </a:xfrm>
          <a:prstGeom prst="lef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schemeClr val="tx1"/>
                </a:solidFill>
              </a:rPr>
              <a:t>Livrare purcei</a:t>
            </a:r>
            <a:endParaRPr lang="en-US" dirty="0">
              <a:solidFill>
                <a:schemeClr val="tx1"/>
              </a:solidFill>
            </a:endParaRPr>
          </a:p>
        </p:txBody>
      </p:sp>
      <p:sp>
        <p:nvSpPr>
          <p:cNvPr id="22" name="Right Arrow 21"/>
          <p:cNvSpPr/>
          <p:nvPr/>
        </p:nvSpPr>
        <p:spPr>
          <a:xfrm rot="5400000">
            <a:off x="6724063" y="1697279"/>
            <a:ext cx="263740" cy="391119"/>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36" idx="3"/>
            <a:endCxn id="2" idx="3"/>
          </p:cNvCxnSpPr>
          <p:nvPr/>
        </p:nvCxnSpPr>
        <p:spPr>
          <a:xfrm flipH="1">
            <a:off x="6204668" y="2438385"/>
            <a:ext cx="3851236" cy="9791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36" idx="3"/>
            <a:endCxn id="32" idx="0"/>
          </p:cNvCxnSpPr>
          <p:nvPr/>
        </p:nvCxnSpPr>
        <p:spPr>
          <a:xfrm>
            <a:off x="10055904" y="2438385"/>
            <a:ext cx="473062" cy="19169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36" idx="3"/>
            <a:endCxn id="12" idx="0"/>
          </p:cNvCxnSpPr>
          <p:nvPr/>
        </p:nvCxnSpPr>
        <p:spPr>
          <a:xfrm flipH="1">
            <a:off x="2625691" y="2438385"/>
            <a:ext cx="7430213" cy="24541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9700969" y="1729100"/>
            <a:ext cx="2423649" cy="830979"/>
          </a:xfrm>
          <a:prstGeom prst="ellipse">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schemeClr val="tx1"/>
                </a:solidFill>
              </a:rPr>
              <a:t>MONITORIZARE PROGRAM</a:t>
            </a:r>
            <a:endParaRPr lang="en-US" dirty="0">
              <a:solidFill>
                <a:schemeClr val="tx1"/>
              </a:solidFill>
            </a:endParaRPr>
          </a:p>
        </p:txBody>
      </p:sp>
    </p:spTree>
    <p:extLst>
      <p:ext uri="{BB962C8B-B14F-4D97-AF65-F5344CB8AC3E}">
        <p14:creationId xmlns:p14="http://schemas.microsoft.com/office/powerpoint/2010/main" val="2300268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D74D5-1CF6-458C-BF7A-56EC3F6DD238}" type="slidenum">
              <a:rPr lang="ro-RO" smtClean="0">
                <a:solidFill>
                  <a:prstClr val="black">
                    <a:tint val="75000"/>
                  </a:prstClr>
                </a:solidFill>
              </a:rPr>
              <a:pPr/>
              <a:t>13</a:t>
            </a:fld>
            <a:endParaRPr lang="ro-RO">
              <a:solidFill>
                <a:prstClr val="black">
                  <a:tint val="75000"/>
                </a:prstClr>
              </a:solidFill>
            </a:endParaRPr>
          </a:p>
        </p:txBody>
      </p:sp>
      <p:sp>
        <p:nvSpPr>
          <p:cNvPr id="6" name="Rounded Rectangle 5"/>
          <p:cNvSpPr/>
          <p:nvPr/>
        </p:nvSpPr>
        <p:spPr>
          <a:xfrm>
            <a:off x="3254998" y="45236"/>
            <a:ext cx="5644998" cy="499971"/>
          </a:xfrm>
          <a:prstGeom prst="roundRect">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smtClean="0">
                <a:solidFill>
                  <a:prstClr val="black"/>
                </a:solidFill>
              </a:rPr>
              <a:t>ELEMENTELE PROGRAMULUI</a:t>
            </a:r>
            <a:r>
              <a:rPr lang="en-US" dirty="0" smtClean="0">
                <a:solidFill>
                  <a:prstClr val="black"/>
                </a:solidFill>
              </a:rPr>
              <a:t> </a:t>
            </a:r>
            <a:endParaRPr lang="en-US" dirty="0">
              <a:solidFill>
                <a:prstClr val="black"/>
              </a:solidFill>
            </a:endParaRPr>
          </a:p>
        </p:txBody>
      </p:sp>
      <p:sp>
        <p:nvSpPr>
          <p:cNvPr id="7" name="Rounded Rectangle 6"/>
          <p:cNvSpPr/>
          <p:nvPr/>
        </p:nvSpPr>
        <p:spPr>
          <a:xfrm>
            <a:off x="1579972" y="3815449"/>
            <a:ext cx="10536329" cy="2723463"/>
          </a:xfrm>
          <a:prstGeom prst="roundRect">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ro-RO" dirty="0" smtClean="0">
                <a:solidFill>
                  <a:prstClr val="black"/>
                </a:solidFill>
              </a:rPr>
              <a:t>Realizarea unui program de susținere specific care să conducă la creșterea efectivelor de purcei aflate la crescătorii de rase autohtone, Bazna și Mangalița, precum și la creșterea producției de carne de porc din rasele Bazna și Mangalița în vederea asigurării necesarului pentru sectorul de procesare</a:t>
            </a:r>
          </a:p>
          <a:p>
            <a:pPr marL="285750" indent="-285750" algn="just">
              <a:buFont typeface="Arial" panose="020B0604020202020204" pitchFamily="34" charset="0"/>
              <a:buChar char="•"/>
            </a:pPr>
            <a:r>
              <a:rPr lang="ro-RO" dirty="0" smtClean="0">
                <a:solidFill>
                  <a:prstClr val="black"/>
                </a:solidFill>
              </a:rPr>
              <a:t>Realizarea, de către ANZ, a unui program de identificare a crescătorilor de porci din rasele Bazna și Mangalița</a:t>
            </a:r>
          </a:p>
          <a:p>
            <a:pPr marL="285750" indent="-285750" algn="just">
              <a:buFont typeface="Arial" panose="020B0604020202020204" pitchFamily="34" charset="0"/>
              <a:buChar char="•"/>
            </a:pPr>
            <a:r>
              <a:rPr lang="ro-RO" dirty="0" smtClean="0">
                <a:solidFill>
                  <a:prstClr val="black"/>
                </a:solidFill>
              </a:rPr>
              <a:t>Stabilirea unui specific al fermelor de creștere și multiplicare a suinelor din rasele Bazna și Mangalița</a:t>
            </a:r>
          </a:p>
          <a:p>
            <a:pPr marL="285750" indent="-285750" algn="just">
              <a:buFont typeface="Arial" panose="020B0604020202020204" pitchFamily="34" charset="0"/>
              <a:buChar char="•"/>
            </a:pPr>
            <a:r>
              <a:rPr lang="ro-RO" dirty="0" smtClean="0">
                <a:solidFill>
                  <a:prstClr val="black"/>
                </a:solidFill>
              </a:rPr>
              <a:t>Creșterea efectivelor de porci Bazna și Mangalița în regim tradițional cu furajare directă</a:t>
            </a:r>
          </a:p>
          <a:p>
            <a:pPr marL="285750" indent="-285750" algn="just">
              <a:buFont typeface="Arial" panose="020B0604020202020204" pitchFamily="34" charset="0"/>
              <a:buChar char="•"/>
            </a:pPr>
            <a:r>
              <a:rPr lang="ro-RO" dirty="0" smtClean="0">
                <a:solidFill>
                  <a:prstClr val="black"/>
                </a:solidFill>
              </a:rPr>
              <a:t>Multiplicarea efectivelor existente</a:t>
            </a:r>
          </a:p>
          <a:p>
            <a:pPr marL="285750" indent="-285750" algn="just">
              <a:buFont typeface="Arial" panose="020B0604020202020204" pitchFamily="34" charset="0"/>
              <a:buChar char="•"/>
            </a:pPr>
            <a:r>
              <a:rPr lang="ro-RO" dirty="0" smtClean="0">
                <a:solidFill>
                  <a:prstClr val="black"/>
                </a:solidFill>
              </a:rPr>
              <a:t>Asigurarea unei subvenții de 25 lei/kg pentru purcelul de minim 10 kg livrat</a:t>
            </a:r>
          </a:p>
        </p:txBody>
      </p:sp>
      <p:sp>
        <p:nvSpPr>
          <p:cNvPr id="9" name="Rounded Rectangle 8"/>
          <p:cNvSpPr/>
          <p:nvPr/>
        </p:nvSpPr>
        <p:spPr>
          <a:xfrm>
            <a:off x="1545602" y="613468"/>
            <a:ext cx="10570699" cy="2654665"/>
          </a:xfrm>
          <a:prstGeom prst="roundRect">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ro-RO" dirty="0" smtClean="0">
                <a:solidFill>
                  <a:prstClr val="black"/>
                </a:solidFill>
              </a:rPr>
              <a:t>Dezvoltarea efectivelor existente de rase de suine aflate în conservare, Bazna și Mangalița</a:t>
            </a:r>
          </a:p>
          <a:p>
            <a:pPr marL="285750" indent="-285750" algn="just">
              <a:buFont typeface="Arial" panose="020B0604020202020204" pitchFamily="34" charset="0"/>
              <a:buChar char="•"/>
            </a:pPr>
            <a:r>
              <a:rPr lang="ro-RO" dirty="0" smtClean="0">
                <a:solidFill>
                  <a:prstClr val="black"/>
                </a:solidFill>
              </a:rPr>
              <a:t>Creșterea și multiplicarea grăsunilor în regim tradițional</a:t>
            </a:r>
          </a:p>
          <a:p>
            <a:pPr marL="285750" indent="-285750" algn="just">
              <a:buFont typeface="Arial" panose="020B0604020202020204" pitchFamily="34" charset="0"/>
              <a:buChar char="•"/>
            </a:pPr>
            <a:r>
              <a:rPr lang="ro-RO" dirty="0" smtClean="0">
                <a:solidFill>
                  <a:prstClr val="black"/>
                </a:solidFill>
              </a:rPr>
              <a:t>Realizarea unui ansamblu de exploatații specifice, destinate creșterii și multiplicării suinelor în regim tradițional</a:t>
            </a:r>
          </a:p>
          <a:p>
            <a:pPr marL="285750" indent="-285750" algn="just">
              <a:buFont typeface="Arial" panose="020B0604020202020204" pitchFamily="34" charset="0"/>
              <a:buChar char="•"/>
            </a:pPr>
            <a:r>
              <a:rPr lang="ro-RO" dirty="0" smtClean="0">
                <a:solidFill>
                  <a:prstClr val="black"/>
                </a:solidFill>
              </a:rPr>
              <a:t>Programul se adresează fermelor de subzistență și </a:t>
            </a:r>
            <a:r>
              <a:rPr lang="ro-RO" dirty="0" err="1" smtClean="0">
                <a:solidFill>
                  <a:prstClr val="black"/>
                </a:solidFill>
              </a:rPr>
              <a:t>semisubzistență</a:t>
            </a:r>
            <a:r>
              <a:rPr lang="ro-RO" dirty="0" smtClean="0">
                <a:solidFill>
                  <a:prstClr val="black"/>
                </a:solidFill>
              </a:rPr>
              <a:t> </a:t>
            </a:r>
          </a:p>
          <a:p>
            <a:pPr marL="285750" indent="-285750" algn="just">
              <a:buFont typeface="Arial" panose="020B0604020202020204" pitchFamily="34" charset="0"/>
              <a:buChar char="•"/>
            </a:pPr>
            <a:r>
              <a:rPr lang="ro-RO" dirty="0" smtClean="0">
                <a:solidFill>
                  <a:prstClr val="black"/>
                </a:solidFill>
              </a:rPr>
              <a:t>Se livrează un efectiv de minim 2, maxim 10 capete purcei cu o </a:t>
            </a:r>
            <a:r>
              <a:rPr lang="ro-RO" smtClean="0">
                <a:solidFill>
                  <a:prstClr val="black"/>
                </a:solidFill>
              </a:rPr>
              <a:t>greutate de minim </a:t>
            </a:r>
            <a:r>
              <a:rPr lang="ro-RO" dirty="0" smtClean="0">
                <a:solidFill>
                  <a:prstClr val="black"/>
                </a:solidFill>
              </a:rPr>
              <a:t>10 kg fiecare</a:t>
            </a:r>
          </a:p>
          <a:p>
            <a:pPr marL="285750" indent="-285750" algn="just">
              <a:buFont typeface="Arial" panose="020B0604020202020204" pitchFamily="34" charset="0"/>
              <a:buChar char="•"/>
            </a:pPr>
            <a:r>
              <a:rPr lang="ro-RO" dirty="0" smtClean="0">
                <a:solidFill>
                  <a:prstClr val="black"/>
                </a:solidFill>
              </a:rPr>
              <a:t>Porcii se îngrașă până la minimum 130 kg</a:t>
            </a:r>
          </a:p>
          <a:p>
            <a:pPr marL="285750" indent="-285750" algn="just">
              <a:buFont typeface="Arial" panose="020B0604020202020204" pitchFamily="34" charset="0"/>
              <a:buChar char="•"/>
            </a:pPr>
            <a:r>
              <a:rPr lang="ro-RO" dirty="0" smtClean="0">
                <a:solidFill>
                  <a:prstClr val="black"/>
                </a:solidFill>
              </a:rPr>
              <a:t>Porcii sunt supravegheați, înregistrați și aflați sub supraveghere veterinară</a:t>
            </a:r>
          </a:p>
          <a:p>
            <a:pPr marL="285750" indent="-285750" algn="just">
              <a:buFont typeface="Arial" panose="020B0604020202020204" pitchFamily="34" charset="0"/>
              <a:buChar char="•"/>
            </a:pPr>
            <a:r>
              <a:rPr lang="ro-RO" dirty="0" smtClean="0">
                <a:solidFill>
                  <a:prstClr val="black"/>
                </a:solidFill>
              </a:rPr>
              <a:t>Asigurarea necesarului de carne de porc din rasele Bazna și Mangalița pentru sectorul de procesare</a:t>
            </a:r>
            <a:endParaRPr lang="en-US" dirty="0">
              <a:solidFill>
                <a:prstClr val="black"/>
              </a:solidFill>
            </a:endParaRPr>
          </a:p>
        </p:txBody>
      </p:sp>
      <p:sp>
        <p:nvSpPr>
          <p:cNvPr id="10" name="Rounded Rectangle 9"/>
          <p:cNvSpPr/>
          <p:nvPr/>
        </p:nvSpPr>
        <p:spPr>
          <a:xfrm>
            <a:off x="0" y="4895918"/>
            <a:ext cx="1545603" cy="682223"/>
          </a:xfrm>
          <a:prstGeom prst="roundRect">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smtClean="0">
                <a:solidFill>
                  <a:prstClr val="black"/>
                </a:solidFill>
              </a:rPr>
              <a:t>AVANTAJE</a:t>
            </a:r>
            <a:endParaRPr lang="en-US" dirty="0">
              <a:solidFill>
                <a:prstClr val="black"/>
              </a:solidFill>
            </a:endParaRPr>
          </a:p>
        </p:txBody>
      </p:sp>
      <p:sp>
        <p:nvSpPr>
          <p:cNvPr id="11" name="Rounded Rectangle 10"/>
          <p:cNvSpPr/>
          <p:nvPr/>
        </p:nvSpPr>
        <p:spPr>
          <a:xfrm>
            <a:off x="76979" y="1655583"/>
            <a:ext cx="1374743" cy="570433"/>
          </a:xfrm>
          <a:prstGeom prst="roundRect">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smtClean="0">
                <a:solidFill>
                  <a:prstClr val="black"/>
                </a:solidFill>
              </a:rPr>
              <a:t>SCOP</a:t>
            </a:r>
            <a:endParaRPr lang="en-US" dirty="0">
              <a:solidFill>
                <a:prstClr val="black"/>
              </a:solidFill>
            </a:endParaRPr>
          </a:p>
        </p:txBody>
      </p:sp>
    </p:spTree>
    <p:extLst>
      <p:ext uri="{BB962C8B-B14F-4D97-AF65-F5344CB8AC3E}">
        <p14:creationId xmlns:p14="http://schemas.microsoft.com/office/powerpoint/2010/main" val="3961024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D74D5-1CF6-458C-BF7A-56EC3F6DD238}" type="slidenum">
              <a:rPr lang="ro-RO" smtClean="0">
                <a:solidFill>
                  <a:prstClr val="black">
                    <a:tint val="75000"/>
                  </a:prstClr>
                </a:solidFill>
              </a:rPr>
              <a:pPr/>
              <a:t>14</a:t>
            </a:fld>
            <a:endParaRPr lang="ro-RO" dirty="0">
              <a:solidFill>
                <a:prstClr val="black">
                  <a:tint val="75000"/>
                </a:prstClr>
              </a:solidFill>
            </a:endParaRPr>
          </a:p>
        </p:txBody>
      </p:sp>
      <p:sp>
        <p:nvSpPr>
          <p:cNvPr id="6" name="Rounded Rectangle 5"/>
          <p:cNvSpPr/>
          <p:nvPr/>
        </p:nvSpPr>
        <p:spPr>
          <a:xfrm>
            <a:off x="3589649" y="17701"/>
            <a:ext cx="4993456" cy="499971"/>
          </a:xfrm>
          <a:prstGeom prst="roundRect">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smtClean="0">
                <a:solidFill>
                  <a:prstClr val="black"/>
                </a:solidFill>
              </a:rPr>
              <a:t>DEFINIȚII</a:t>
            </a:r>
            <a:endParaRPr lang="en-US" dirty="0">
              <a:solidFill>
                <a:prstClr val="black"/>
              </a:solidFill>
            </a:endParaRPr>
          </a:p>
        </p:txBody>
      </p:sp>
      <p:sp>
        <p:nvSpPr>
          <p:cNvPr id="13" name="Flowchart: Alternate Process 12"/>
          <p:cNvSpPr/>
          <p:nvPr/>
        </p:nvSpPr>
        <p:spPr>
          <a:xfrm>
            <a:off x="130547" y="650517"/>
            <a:ext cx="5626202" cy="647102"/>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600" dirty="0" smtClean="0">
                <a:solidFill>
                  <a:srgbClr val="000000"/>
                </a:solidFill>
                <a:ea typeface="SimSun" panose="02010600030101010101" pitchFamily="2" charset="-122"/>
              </a:rPr>
              <a:t>Scroafa/</a:t>
            </a:r>
            <a:r>
              <a:rPr lang="ro-RO" sz="1600" dirty="0" err="1" smtClean="0">
                <a:solidFill>
                  <a:srgbClr val="000000"/>
                </a:solidFill>
                <a:ea typeface="SimSun" panose="02010600030101010101" pitchFamily="2" charset="-122"/>
              </a:rPr>
              <a:t>scrofita</a:t>
            </a:r>
            <a:r>
              <a:rPr lang="ro-RO" sz="1600" dirty="0" smtClean="0">
                <a:solidFill>
                  <a:srgbClr val="000000"/>
                </a:solidFill>
                <a:ea typeface="SimSun" panose="02010600030101010101" pitchFamily="2" charset="-122"/>
              </a:rPr>
              <a:t> </a:t>
            </a:r>
            <a:r>
              <a:rPr lang="ro-RO" sz="1600" dirty="0">
                <a:solidFill>
                  <a:srgbClr val="000000"/>
                </a:solidFill>
                <a:ea typeface="SimSun" panose="02010600030101010101" pitchFamily="2" charset="-122"/>
              </a:rPr>
              <a:t>de </a:t>
            </a:r>
            <a:r>
              <a:rPr lang="ro-RO" sz="1600" dirty="0" err="1">
                <a:solidFill>
                  <a:srgbClr val="000000"/>
                </a:solidFill>
                <a:ea typeface="SimSun" panose="02010600030101010101" pitchFamily="2" charset="-122"/>
              </a:rPr>
              <a:t>reproductie</a:t>
            </a:r>
            <a:r>
              <a:rPr lang="ro-RO" sz="1600" dirty="0">
                <a:solidFill>
                  <a:srgbClr val="000000"/>
                </a:solidFill>
                <a:ea typeface="SimSun" panose="02010600030101010101" pitchFamily="2" charset="-122"/>
              </a:rPr>
              <a:t> din rasele Bazna sau </a:t>
            </a:r>
            <a:r>
              <a:rPr lang="ro-RO" sz="1600" dirty="0" err="1">
                <a:solidFill>
                  <a:srgbClr val="000000"/>
                </a:solidFill>
                <a:ea typeface="SimSun" panose="02010600030101010101" pitchFamily="2" charset="-122"/>
              </a:rPr>
              <a:t>Mangalita</a:t>
            </a:r>
            <a:r>
              <a:rPr lang="ro-RO" sz="1600" dirty="0">
                <a:solidFill>
                  <a:srgbClr val="000000"/>
                </a:solidFill>
                <a:ea typeface="SimSun" panose="02010600030101010101" pitchFamily="2" charset="-122"/>
              </a:rPr>
              <a:t> </a:t>
            </a:r>
            <a:endParaRPr lang="en-US" sz="1600" dirty="0">
              <a:solidFill>
                <a:prstClr val="black"/>
              </a:solidFill>
            </a:endParaRPr>
          </a:p>
        </p:txBody>
      </p:sp>
      <p:sp>
        <p:nvSpPr>
          <p:cNvPr id="81" name="Right Arrow 80"/>
          <p:cNvSpPr/>
          <p:nvPr/>
        </p:nvSpPr>
        <p:spPr>
          <a:xfrm>
            <a:off x="5849890" y="778508"/>
            <a:ext cx="566006" cy="391119"/>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Flowchart: Alternate Process 32"/>
          <p:cNvSpPr/>
          <p:nvPr/>
        </p:nvSpPr>
        <p:spPr>
          <a:xfrm>
            <a:off x="6415896" y="650517"/>
            <a:ext cx="5626202" cy="647102"/>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600" dirty="0">
                <a:solidFill>
                  <a:srgbClr val="000000"/>
                </a:solidFill>
                <a:ea typeface="SimSun" panose="02010600030101010101" pitchFamily="2" charset="-122"/>
              </a:rPr>
              <a:t>femela care este înscrisă în Registrul genealogic al rasei, și care a </a:t>
            </a:r>
            <a:r>
              <a:rPr lang="ro-RO" sz="1600" dirty="0" err="1">
                <a:solidFill>
                  <a:srgbClr val="000000"/>
                </a:solidFill>
                <a:ea typeface="SimSun" panose="02010600030101010101" pitchFamily="2" charset="-122"/>
              </a:rPr>
              <a:t>fatat</a:t>
            </a:r>
            <a:r>
              <a:rPr lang="ro-RO" sz="1600" dirty="0">
                <a:solidFill>
                  <a:srgbClr val="000000"/>
                </a:solidFill>
                <a:ea typeface="SimSun" panose="02010600030101010101" pitchFamily="2" charset="-122"/>
              </a:rPr>
              <a:t> cel </a:t>
            </a:r>
            <a:r>
              <a:rPr lang="ro-RO" sz="1600" dirty="0" err="1">
                <a:solidFill>
                  <a:srgbClr val="000000"/>
                </a:solidFill>
                <a:ea typeface="SimSun" panose="02010600030101010101" pitchFamily="2" charset="-122"/>
              </a:rPr>
              <a:t>putin</a:t>
            </a:r>
            <a:r>
              <a:rPr lang="ro-RO" sz="1600" dirty="0">
                <a:solidFill>
                  <a:srgbClr val="000000"/>
                </a:solidFill>
                <a:ea typeface="SimSun" panose="02010600030101010101" pitchFamily="2" charset="-122"/>
              </a:rPr>
              <a:t> o data</a:t>
            </a:r>
            <a:endParaRPr lang="en-US" sz="1600" dirty="0">
              <a:solidFill>
                <a:prstClr val="black"/>
              </a:solidFill>
            </a:endParaRPr>
          </a:p>
        </p:txBody>
      </p:sp>
      <p:sp>
        <p:nvSpPr>
          <p:cNvPr id="34" name="Flowchart: Alternate Process 33"/>
          <p:cNvSpPr/>
          <p:nvPr/>
        </p:nvSpPr>
        <p:spPr>
          <a:xfrm>
            <a:off x="130547" y="1454338"/>
            <a:ext cx="5626202" cy="647102"/>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600" dirty="0" smtClean="0">
                <a:solidFill>
                  <a:srgbClr val="000000"/>
                </a:solidFill>
                <a:ea typeface="SimSun" panose="02010600030101010101" pitchFamily="2" charset="-122"/>
              </a:rPr>
              <a:t>Purcel </a:t>
            </a:r>
            <a:r>
              <a:rPr lang="ro-RO" sz="1600" dirty="0">
                <a:solidFill>
                  <a:srgbClr val="000000"/>
                </a:solidFill>
                <a:ea typeface="SimSun" panose="02010600030101010101" pitchFamily="2" charset="-122"/>
              </a:rPr>
              <a:t>din rasele Bazna sau </a:t>
            </a:r>
            <a:r>
              <a:rPr lang="ro-RO" sz="1600" dirty="0" err="1">
                <a:solidFill>
                  <a:srgbClr val="000000"/>
                </a:solidFill>
                <a:ea typeface="SimSun" panose="02010600030101010101" pitchFamily="2" charset="-122"/>
              </a:rPr>
              <a:t>Mangalita</a:t>
            </a:r>
            <a:r>
              <a:rPr lang="ro-RO" sz="1600" dirty="0">
                <a:solidFill>
                  <a:srgbClr val="000000"/>
                </a:solidFill>
                <a:ea typeface="SimSun" panose="02010600030101010101" pitchFamily="2" charset="-122"/>
              </a:rPr>
              <a:t> </a:t>
            </a:r>
            <a:endParaRPr lang="en-US" sz="1600" dirty="0">
              <a:solidFill>
                <a:prstClr val="black"/>
              </a:solidFill>
            </a:endParaRPr>
          </a:p>
        </p:txBody>
      </p:sp>
      <p:sp>
        <p:nvSpPr>
          <p:cNvPr id="37" name="Right Arrow 36"/>
          <p:cNvSpPr/>
          <p:nvPr/>
        </p:nvSpPr>
        <p:spPr>
          <a:xfrm>
            <a:off x="5849890" y="1582329"/>
            <a:ext cx="566006" cy="391119"/>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Flowchart: Alternate Process 37"/>
          <p:cNvSpPr/>
          <p:nvPr/>
        </p:nvSpPr>
        <p:spPr>
          <a:xfrm>
            <a:off x="6415896" y="1454338"/>
            <a:ext cx="5626202" cy="719342"/>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600">
                <a:solidFill>
                  <a:srgbClr val="000000"/>
                </a:solidFill>
                <a:ea typeface="SimSun" panose="02010600030101010101" pitchFamily="2" charset="-122"/>
              </a:rPr>
              <a:t>purcel ințărcat, cu o greutate minimă de 10 kg, obținut din scroafe înscrise în Registrul genealogic al rasei sau scroafe care se încadrează în standardul raselor Bazna sau Mangalita</a:t>
            </a:r>
            <a:endParaRPr lang="en-US" sz="1600" dirty="0">
              <a:solidFill>
                <a:prstClr val="black"/>
              </a:solidFill>
            </a:endParaRPr>
          </a:p>
        </p:txBody>
      </p:sp>
      <p:sp>
        <p:nvSpPr>
          <p:cNvPr id="39" name="Flowchart: Alternate Process 38"/>
          <p:cNvSpPr/>
          <p:nvPr/>
        </p:nvSpPr>
        <p:spPr>
          <a:xfrm>
            <a:off x="130547" y="2324779"/>
            <a:ext cx="5626202" cy="647102"/>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600" dirty="0" smtClean="0">
                <a:solidFill>
                  <a:srgbClr val="000000"/>
                </a:solidFill>
                <a:ea typeface="SimSun" panose="02010600030101010101" pitchFamily="2" charset="-122"/>
              </a:rPr>
              <a:t>Porc </a:t>
            </a:r>
            <a:r>
              <a:rPr lang="ro-RO" sz="1600" dirty="0">
                <a:solidFill>
                  <a:srgbClr val="000000"/>
                </a:solidFill>
                <a:ea typeface="SimSun" panose="02010600030101010101" pitchFamily="2" charset="-122"/>
              </a:rPr>
              <a:t>gras din rasele Bazna sau </a:t>
            </a:r>
            <a:r>
              <a:rPr lang="ro-RO" sz="1600" dirty="0" err="1">
                <a:solidFill>
                  <a:srgbClr val="000000"/>
                </a:solidFill>
                <a:ea typeface="SimSun" panose="02010600030101010101" pitchFamily="2" charset="-122"/>
              </a:rPr>
              <a:t>Mangalita</a:t>
            </a:r>
            <a:r>
              <a:rPr lang="ro-RO" sz="1600" dirty="0">
                <a:solidFill>
                  <a:srgbClr val="000000"/>
                </a:solidFill>
                <a:ea typeface="SimSun" panose="02010600030101010101" pitchFamily="2" charset="-122"/>
              </a:rPr>
              <a:t> </a:t>
            </a:r>
            <a:endParaRPr lang="en-US" sz="1600" dirty="0">
              <a:solidFill>
                <a:prstClr val="black"/>
              </a:solidFill>
            </a:endParaRPr>
          </a:p>
        </p:txBody>
      </p:sp>
      <p:sp>
        <p:nvSpPr>
          <p:cNvPr id="40" name="Right Arrow 39"/>
          <p:cNvSpPr/>
          <p:nvPr/>
        </p:nvSpPr>
        <p:spPr>
          <a:xfrm>
            <a:off x="5849890" y="2452770"/>
            <a:ext cx="566006" cy="391119"/>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Flowchart: Alternate Process 40"/>
          <p:cNvSpPr/>
          <p:nvPr/>
        </p:nvSpPr>
        <p:spPr>
          <a:xfrm>
            <a:off x="6415896" y="2324779"/>
            <a:ext cx="5626202" cy="647102"/>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600" dirty="0">
                <a:solidFill>
                  <a:srgbClr val="000000"/>
                </a:solidFill>
                <a:ea typeface="SimSun" panose="02010600030101010101" pitchFamily="2" charset="-122"/>
              </a:rPr>
              <a:t>purcelul </a:t>
            </a:r>
            <a:r>
              <a:rPr lang="ro-RO" sz="1600" dirty="0" smtClean="0">
                <a:solidFill>
                  <a:srgbClr val="000000"/>
                </a:solidFill>
                <a:ea typeface="SimSun" panose="02010600030101010101" pitchFamily="2" charset="-122"/>
              </a:rPr>
              <a:t>crescut </a:t>
            </a:r>
            <a:r>
              <a:rPr lang="ro-RO" sz="1600" dirty="0">
                <a:solidFill>
                  <a:srgbClr val="000000"/>
                </a:solidFill>
                <a:ea typeface="SimSun" panose="02010600030101010101" pitchFamily="2" charset="-122"/>
              </a:rPr>
              <a:t>până la greutatea minimă, în viu, de 130 kg/cap.</a:t>
            </a:r>
            <a:endParaRPr lang="en-US" sz="1600" dirty="0">
              <a:solidFill>
                <a:prstClr val="black"/>
              </a:solidFill>
            </a:endParaRPr>
          </a:p>
        </p:txBody>
      </p:sp>
      <p:sp>
        <p:nvSpPr>
          <p:cNvPr id="42" name="Flowchart: Alternate Process 41"/>
          <p:cNvSpPr/>
          <p:nvPr/>
        </p:nvSpPr>
        <p:spPr>
          <a:xfrm>
            <a:off x="130547" y="3136741"/>
            <a:ext cx="5626202" cy="647102"/>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600" dirty="0" smtClean="0">
                <a:solidFill>
                  <a:srgbClr val="000000"/>
                </a:solidFill>
                <a:ea typeface="SimSun" panose="02010600030101010101" pitchFamily="2" charset="-122"/>
              </a:rPr>
              <a:t>Furnizor </a:t>
            </a:r>
            <a:r>
              <a:rPr lang="ro-RO" sz="1600" dirty="0">
                <a:solidFill>
                  <a:srgbClr val="000000"/>
                </a:solidFill>
                <a:ea typeface="SimSun" panose="02010600030101010101" pitchFamily="2" charset="-122"/>
              </a:rPr>
              <a:t>de purcei din rasele Bazna și/sau Mangalița </a:t>
            </a:r>
            <a:endParaRPr lang="en-US" sz="1600" dirty="0">
              <a:solidFill>
                <a:prstClr val="black"/>
              </a:solidFill>
            </a:endParaRPr>
          </a:p>
        </p:txBody>
      </p:sp>
      <p:sp>
        <p:nvSpPr>
          <p:cNvPr id="44" name="Right Arrow 43"/>
          <p:cNvSpPr/>
          <p:nvPr/>
        </p:nvSpPr>
        <p:spPr>
          <a:xfrm>
            <a:off x="5849890" y="3264732"/>
            <a:ext cx="566006" cy="391119"/>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Flowchart: Alternate Process 45"/>
          <p:cNvSpPr/>
          <p:nvPr/>
        </p:nvSpPr>
        <p:spPr>
          <a:xfrm>
            <a:off x="6415896" y="3136741"/>
            <a:ext cx="5626202" cy="647102"/>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600">
                <a:solidFill>
                  <a:srgbClr val="000000"/>
                </a:solidFill>
                <a:ea typeface="SimSun" panose="02010600030101010101" pitchFamily="2" charset="-122"/>
              </a:rPr>
              <a:t>persoană fizică sau juridică care creste  scroafe si scrofite din rasele Bazna și/sau Mangalita</a:t>
            </a:r>
            <a:endParaRPr lang="en-US" sz="1600" dirty="0">
              <a:solidFill>
                <a:prstClr val="black"/>
              </a:solidFill>
            </a:endParaRPr>
          </a:p>
        </p:txBody>
      </p:sp>
      <p:sp>
        <p:nvSpPr>
          <p:cNvPr id="47" name="Flowchart: Alternate Process 46"/>
          <p:cNvSpPr/>
          <p:nvPr/>
        </p:nvSpPr>
        <p:spPr>
          <a:xfrm>
            <a:off x="153450" y="4370529"/>
            <a:ext cx="5626202" cy="647102"/>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600" dirty="0" smtClean="0">
                <a:solidFill>
                  <a:srgbClr val="000000"/>
                </a:solidFill>
                <a:ea typeface="SimSun" panose="02010600030101010101" pitchFamily="2" charset="-122"/>
              </a:rPr>
              <a:t>Crescători </a:t>
            </a:r>
            <a:r>
              <a:rPr lang="ro-RO" sz="1600" dirty="0">
                <a:solidFill>
                  <a:srgbClr val="000000"/>
                </a:solidFill>
                <a:ea typeface="SimSun" panose="02010600030101010101" pitchFamily="2" charset="-122"/>
              </a:rPr>
              <a:t>de porci din rasele Bazna și/sau </a:t>
            </a:r>
            <a:r>
              <a:rPr lang="ro-RO" sz="1600" dirty="0" err="1">
                <a:solidFill>
                  <a:srgbClr val="000000"/>
                </a:solidFill>
                <a:ea typeface="SimSun" panose="02010600030101010101" pitchFamily="2" charset="-122"/>
              </a:rPr>
              <a:t>Mangalita</a:t>
            </a:r>
            <a:r>
              <a:rPr lang="ro-RO" sz="1600" dirty="0">
                <a:solidFill>
                  <a:srgbClr val="000000"/>
                </a:solidFill>
                <a:ea typeface="SimSun" panose="02010600030101010101" pitchFamily="2" charset="-122"/>
              </a:rPr>
              <a:t> </a:t>
            </a:r>
            <a:endParaRPr lang="en-US" sz="1600" dirty="0">
              <a:solidFill>
                <a:prstClr val="black"/>
              </a:solidFill>
            </a:endParaRPr>
          </a:p>
        </p:txBody>
      </p:sp>
      <p:sp>
        <p:nvSpPr>
          <p:cNvPr id="48" name="Right Arrow 47"/>
          <p:cNvSpPr/>
          <p:nvPr/>
        </p:nvSpPr>
        <p:spPr>
          <a:xfrm>
            <a:off x="5849890" y="4498520"/>
            <a:ext cx="566006" cy="391119"/>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Flowchart: Alternate Process 48"/>
          <p:cNvSpPr/>
          <p:nvPr/>
        </p:nvSpPr>
        <p:spPr>
          <a:xfrm>
            <a:off x="6438799" y="3894375"/>
            <a:ext cx="5626202" cy="1550022"/>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600" dirty="0">
                <a:solidFill>
                  <a:srgbClr val="000000"/>
                </a:solidFill>
                <a:ea typeface="SimSun" panose="02010600030101010101" pitchFamily="2" charset="-122"/>
              </a:rPr>
              <a:t>persoane fizice, </a:t>
            </a:r>
            <a:r>
              <a:rPr lang="ro-RO" sz="1600" dirty="0">
                <a:solidFill>
                  <a:srgbClr val="000000"/>
                </a:solidFill>
                <a:ea typeface="Times New Roman" panose="02020603050405020304" pitchFamily="18" charset="0"/>
              </a:rPr>
              <a:t>persoane fizice autorizate, întreprinderi individuale </a:t>
            </a:r>
            <a:r>
              <a:rPr lang="ro-RO" sz="1600" dirty="0" err="1">
                <a:solidFill>
                  <a:srgbClr val="000000"/>
                </a:solidFill>
                <a:ea typeface="Times New Roman" panose="02020603050405020304" pitchFamily="18" charset="0"/>
              </a:rPr>
              <a:t>şi</a:t>
            </a:r>
            <a:r>
              <a:rPr lang="ro-RO" sz="1600" dirty="0">
                <a:solidFill>
                  <a:srgbClr val="000000"/>
                </a:solidFill>
                <a:ea typeface="Times New Roman" panose="02020603050405020304" pitchFamily="18" charset="0"/>
              </a:rPr>
              <a:t> întreprinderi familiale, constituite potrivit </a:t>
            </a:r>
            <a:r>
              <a:rPr lang="ro-RO" sz="1600" dirty="0" err="1">
                <a:solidFill>
                  <a:srgbClr val="000000"/>
                </a:solidFill>
                <a:ea typeface="Times New Roman" panose="02020603050405020304" pitchFamily="18" charset="0"/>
              </a:rPr>
              <a:t>Ordonanţei</a:t>
            </a:r>
            <a:r>
              <a:rPr lang="ro-RO" sz="1600" dirty="0">
                <a:solidFill>
                  <a:srgbClr val="000000"/>
                </a:solidFill>
                <a:ea typeface="Times New Roman" panose="02020603050405020304" pitchFamily="18" charset="0"/>
              </a:rPr>
              <a:t> de </a:t>
            </a:r>
            <a:r>
              <a:rPr lang="ro-RO" sz="1600" dirty="0" err="1">
                <a:solidFill>
                  <a:srgbClr val="000000"/>
                </a:solidFill>
                <a:ea typeface="Times New Roman" panose="02020603050405020304" pitchFamily="18" charset="0"/>
              </a:rPr>
              <a:t>urgenţă</a:t>
            </a:r>
            <a:r>
              <a:rPr lang="ro-RO" sz="1600" dirty="0">
                <a:solidFill>
                  <a:srgbClr val="000000"/>
                </a:solidFill>
                <a:ea typeface="Times New Roman" panose="02020603050405020304" pitchFamily="18" charset="0"/>
              </a:rPr>
              <a:t> a Guvernului nr. </a:t>
            </a:r>
            <a:r>
              <a:rPr lang="ro-RO" sz="1600" dirty="0" smtClean="0">
                <a:solidFill>
                  <a:srgbClr val="000000"/>
                </a:solidFill>
                <a:ea typeface="Times New Roman" panose="02020603050405020304" pitchFamily="18" charset="0"/>
              </a:rPr>
              <a:t>44/2008, </a:t>
            </a:r>
            <a:r>
              <a:rPr lang="ro-RO" sz="1600" dirty="0">
                <a:solidFill>
                  <a:srgbClr val="000000"/>
                </a:solidFill>
                <a:ea typeface="SimSun" panose="02010600030101010101" pitchFamily="2" charset="-122"/>
              </a:rPr>
              <a:t>care primesc cu titlu gratuit purcei</a:t>
            </a:r>
            <a:r>
              <a:rPr lang="ro-RO" sz="1600" dirty="0" smtClean="0">
                <a:solidFill>
                  <a:srgbClr val="000000"/>
                </a:solidFill>
                <a:ea typeface="SimSun" panose="02010600030101010101" pitchFamily="2" charset="-122"/>
              </a:rPr>
              <a:t>, </a:t>
            </a:r>
            <a:r>
              <a:rPr lang="ro-RO" sz="1600" dirty="0">
                <a:solidFill>
                  <a:srgbClr val="000000"/>
                </a:solidFill>
                <a:ea typeface="SimSun" panose="02010600030101010101" pitchFamily="2" charset="-122"/>
              </a:rPr>
              <a:t>cu obligația să livreze minimum 50% din porcii </a:t>
            </a:r>
            <a:r>
              <a:rPr lang="ro-RO" sz="1600" dirty="0" err="1">
                <a:solidFill>
                  <a:srgbClr val="000000"/>
                </a:solidFill>
                <a:ea typeface="SimSun" panose="02010600030101010101" pitchFamily="2" charset="-122"/>
              </a:rPr>
              <a:t>grasi</a:t>
            </a:r>
            <a:r>
              <a:rPr lang="ro-RO" sz="1600" dirty="0">
                <a:solidFill>
                  <a:srgbClr val="000000"/>
                </a:solidFill>
                <a:ea typeface="SimSun" panose="02010600030101010101" pitchFamily="2" charset="-122"/>
              </a:rPr>
              <a:t> la procesatorul/altă persoană juridică cu care au încheiat contract, la o greutate, în viu, de minim 130 kg/cap</a:t>
            </a:r>
            <a:r>
              <a:rPr lang="ro-RO" sz="1600" dirty="0" smtClean="0">
                <a:solidFill>
                  <a:srgbClr val="000000"/>
                </a:solidFill>
                <a:ea typeface="SimSun" panose="02010600030101010101" pitchFamily="2" charset="-122"/>
              </a:rPr>
              <a:t>.</a:t>
            </a:r>
            <a:endParaRPr lang="en-US" sz="1600" dirty="0">
              <a:solidFill>
                <a:prstClr val="black"/>
              </a:solidFill>
            </a:endParaRPr>
          </a:p>
        </p:txBody>
      </p:sp>
      <p:sp>
        <p:nvSpPr>
          <p:cNvPr id="50" name="Flowchart: Alternate Process 49"/>
          <p:cNvSpPr/>
          <p:nvPr/>
        </p:nvSpPr>
        <p:spPr>
          <a:xfrm>
            <a:off x="153450" y="5557046"/>
            <a:ext cx="5626202" cy="989804"/>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600" dirty="0" smtClean="0">
                <a:solidFill>
                  <a:srgbClr val="000000"/>
                </a:solidFill>
                <a:ea typeface="SimSun" panose="02010600030101010101" pitchFamily="2" charset="-122"/>
              </a:rPr>
              <a:t>Procesator sau altă </a:t>
            </a:r>
            <a:r>
              <a:rPr lang="ro-RO" sz="1600" dirty="0">
                <a:solidFill>
                  <a:srgbClr val="000000"/>
                </a:solidFill>
                <a:ea typeface="SimSun" panose="02010600030101010101" pitchFamily="2" charset="-122"/>
              </a:rPr>
              <a:t>persoană juridică </a:t>
            </a:r>
            <a:r>
              <a:rPr lang="ro-RO" sz="1600" dirty="0" smtClean="0">
                <a:solidFill>
                  <a:srgbClr val="000000"/>
                </a:solidFill>
                <a:ea typeface="SimSun" panose="02010600030101010101" pitchFamily="2" charset="-122"/>
              </a:rPr>
              <a:t> </a:t>
            </a:r>
            <a:endParaRPr lang="en-US" sz="1600" dirty="0">
              <a:solidFill>
                <a:prstClr val="black"/>
              </a:solidFill>
            </a:endParaRPr>
          </a:p>
        </p:txBody>
      </p:sp>
      <p:sp>
        <p:nvSpPr>
          <p:cNvPr id="51" name="Right Arrow 50"/>
          <p:cNvSpPr/>
          <p:nvPr/>
        </p:nvSpPr>
        <p:spPr>
          <a:xfrm>
            <a:off x="5849890" y="5781775"/>
            <a:ext cx="566006" cy="598254"/>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Flowchart: Alternate Process 51"/>
          <p:cNvSpPr/>
          <p:nvPr/>
        </p:nvSpPr>
        <p:spPr>
          <a:xfrm>
            <a:off x="6438799" y="5554929"/>
            <a:ext cx="5626202" cy="989804"/>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600" dirty="0">
                <a:solidFill>
                  <a:srgbClr val="000000"/>
                </a:solidFill>
                <a:ea typeface="SimSun" panose="02010600030101010101" pitchFamily="2" charset="-122"/>
              </a:rPr>
              <a:t>unitate autorizată sanitar veterinar pentru procesarea </a:t>
            </a:r>
            <a:r>
              <a:rPr lang="ro-RO" sz="1600" dirty="0" smtClean="0">
                <a:solidFill>
                  <a:srgbClr val="000000"/>
                </a:solidFill>
                <a:ea typeface="SimSun" panose="02010600030101010101" pitchFamily="2" charset="-122"/>
              </a:rPr>
              <a:t>cărnii sau pentru activități </a:t>
            </a:r>
            <a:r>
              <a:rPr lang="ro-RO" sz="1600" dirty="0">
                <a:solidFill>
                  <a:srgbClr val="000000"/>
                </a:solidFill>
                <a:ea typeface="SimSun" panose="02010600030101010101" pitchFamily="2" charset="-122"/>
              </a:rPr>
              <a:t>de comerț cu ridicata al cărnii și produselor din carne, activități de comerț cu amănuntul al cărnii și al produselor din </a:t>
            </a:r>
            <a:r>
              <a:rPr lang="ro-RO" sz="1600" dirty="0" smtClean="0">
                <a:solidFill>
                  <a:srgbClr val="000000"/>
                </a:solidFill>
                <a:ea typeface="SimSun" panose="02010600030101010101" pitchFamily="2" charset="-122"/>
              </a:rPr>
              <a:t>carne, care </a:t>
            </a:r>
            <a:r>
              <a:rPr lang="ro-RO" sz="1600" dirty="0">
                <a:solidFill>
                  <a:srgbClr val="000000"/>
                </a:solidFill>
                <a:ea typeface="SimSun" panose="02010600030101010101" pitchFamily="2" charset="-122"/>
              </a:rPr>
              <a:t>are încheiat contract cu crescătorii de porci</a:t>
            </a:r>
            <a:endParaRPr lang="en-US" sz="1600" dirty="0">
              <a:solidFill>
                <a:prstClr val="black"/>
              </a:solidFill>
            </a:endParaRPr>
          </a:p>
        </p:txBody>
      </p:sp>
    </p:spTree>
    <p:extLst>
      <p:ext uri="{BB962C8B-B14F-4D97-AF65-F5344CB8AC3E}">
        <p14:creationId xmlns:p14="http://schemas.microsoft.com/office/powerpoint/2010/main" val="1138681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D74D5-1CF6-458C-BF7A-56EC3F6DD238}" type="slidenum">
              <a:rPr lang="ro-RO" smtClean="0">
                <a:solidFill>
                  <a:prstClr val="black">
                    <a:tint val="75000"/>
                  </a:prstClr>
                </a:solidFill>
              </a:rPr>
              <a:pPr/>
              <a:t>2</a:t>
            </a:fld>
            <a:endParaRPr lang="ro-RO">
              <a:solidFill>
                <a:prstClr val="black">
                  <a:tint val="75000"/>
                </a:prstClr>
              </a:solidFill>
            </a:endParaRPr>
          </a:p>
        </p:txBody>
      </p:sp>
      <p:sp>
        <p:nvSpPr>
          <p:cNvPr id="30" name="Oval 29"/>
          <p:cNvSpPr/>
          <p:nvPr/>
        </p:nvSpPr>
        <p:spPr>
          <a:xfrm>
            <a:off x="397062" y="2702516"/>
            <a:ext cx="3278530" cy="1673418"/>
          </a:xfrm>
          <a:prstGeom prst="ellipse">
            <a:avLst/>
          </a:prstGeom>
          <a:solidFill>
            <a:srgbClr val="92D050">
              <a:alpha val="46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smtClean="0">
                <a:solidFill>
                  <a:prstClr val="black"/>
                </a:solidFill>
              </a:rPr>
              <a:t>FURNIZORII PURCEI</a:t>
            </a:r>
          </a:p>
          <a:p>
            <a:pPr algn="ctr"/>
            <a:r>
              <a:rPr lang="ro-RO" sz="1400" b="1" dirty="0" smtClean="0">
                <a:solidFill>
                  <a:prstClr val="black"/>
                </a:solidFill>
              </a:rPr>
              <a:t>BAZNA ȘI/SAU MANGALIȚA</a:t>
            </a:r>
            <a:endParaRPr lang="en-US" sz="1400" b="1" dirty="0">
              <a:solidFill>
                <a:prstClr val="black"/>
              </a:solidFill>
            </a:endParaRPr>
          </a:p>
        </p:txBody>
      </p:sp>
      <p:sp>
        <p:nvSpPr>
          <p:cNvPr id="34" name="Oval 33"/>
          <p:cNvSpPr/>
          <p:nvPr/>
        </p:nvSpPr>
        <p:spPr>
          <a:xfrm>
            <a:off x="4090683" y="4956055"/>
            <a:ext cx="3555544" cy="1715960"/>
          </a:xfrm>
          <a:prstGeom prst="ellipse">
            <a:avLst/>
          </a:prstGeom>
          <a:solidFill>
            <a:srgbClr val="00B0F0">
              <a:alpha val="49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smtClean="0">
                <a:solidFill>
                  <a:prstClr val="black"/>
                </a:solidFill>
              </a:rPr>
              <a:t>PROCESATORI CARNE</a:t>
            </a:r>
          </a:p>
          <a:p>
            <a:pPr algn="ctr"/>
            <a:r>
              <a:rPr lang="ro-RO" sz="1400" b="1" dirty="0" smtClean="0">
                <a:solidFill>
                  <a:prstClr val="black"/>
                </a:solidFill>
              </a:rPr>
              <a:t>BAZNA ȘI/SAU MANGALIȚA</a:t>
            </a:r>
            <a:endParaRPr lang="en-US" sz="1400" b="1" dirty="0">
              <a:solidFill>
                <a:prstClr val="black"/>
              </a:solidFill>
            </a:endParaRPr>
          </a:p>
        </p:txBody>
      </p:sp>
      <p:sp>
        <p:nvSpPr>
          <p:cNvPr id="36" name="Oval 35"/>
          <p:cNvSpPr/>
          <p:nvPr/>
        </p:nvSpPr>
        <p:spPr>
          <a:xfrm>
            <a:off x="8067697" y="2478617"/>
            <a:ext cx="3447199" cy="1673418"/>
          </a:xfrm>
          <a:prstGeom prst="ellipse">
            <a:avLst/>
          </a:prstGeom>
          <a:solidFill>
            <a:srgbClr val="FF0000">
              <a:alpha val="7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smtClean="0">
                <a:solidFill>
                  <a:prstClr val="black"/>
                </a:solidFill>
              </a:rPr>
              <a:t>CRESCĂTORI </a:t>
            </a:r>
          </a:p>
          <a:p>
            <a:pPr algn="ctr"/>
            <a:r>
              <a:rPr lang="ro-RO" sz="1400" b="1" dirty="0" smtClean="0">
                <a:solidFill>
                  <a:prstClr val="black"/>
                </a:solidFill>
              </a:rPr>
              <a:t>PENTRU</a:t>
            </a:r>
          </a:p>
          <a:p>
            <a:pPr algn="ctr"/>
            <a:r>
              <a:rPr lang="ro-RO" sz="1400" b="1" dirty="0" smtClean="0">
                <a:solidFill>
                  <a:prstClr val="black"/>
                </a:solidFill>
              </a:rPr>
              <a:t> ÎNGRĂȘARE</a:t>
            </a:r>
          </a:p>
          <a:p>
            <a:pPr algn="ctr"/>
            <a:r>
              <a:rPr lang="ro-RO" sz="1400" b="1" dirty="0" smtClean="0">
                <a:solidFill>
                  <a:prstClr val="black"/>
                </a:solidFill>
              </a:rPr>
              <a:t>BAZNA ȘI/SAU MANGALIȚA</a:t>
            </a:r>
            <a:endParaRPr lang="en-US" sz="1400" b="1" dirty="0">
              <a:solidFill>
                <a:prstClr val="black"/>
              </a:solidFill>
            </a:endParaRPr>
          </a:p>
        </p:txBody>
      </p:sp>
      <p:sp>
        <p:nvSpPr>
          <p:cNvPr id="37" name="Oval 36"/>
          <p:cNvSpPr/>
          <p:nvPr/>
        </p:nvSpPr>
        <p:spPr>
          <a:xfrm>
            <a:off x="29582" y="2427904"/>
            <a:ext cx="1772043" cy="906152"/>
          </a:xfrm>
          <a:prstGeom prst="ellipse">
            <a:avLst/>
          </a:prstGeom>
          <a:solidFill>
            <a:srgbClr val="92D050">
              <a:alpha val="46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solidFill>
                  <a:prstClr val="black"/>
                </a:solidFill>
              </a:rPr>
              <a:t>MULTIPLICA</a:t>
            </a:r>
            <a:endParaRPr lang="en-US" sz="1400" dirty="0">
              <a:solidFill>
                <a:prstClr val="black"/>
              </a:solidFill>
            </a:endParaRPr>
          </a:p>
        </p:txBody>
      </p:sp>
      <p:sp>
        <p:nvSpPr>
          <p:cNvPr id="39" name="Oval 38"/>
          <p:cNvSpPr/>
          <p:nvPr/>
        </p:nvSpPr>
        <p:spPr>
          <a:xfrm>
            <a:off x="3737539" y="6090243"/>
            <a:ext cx="1457574" cy="767757"/>
          </a:xfrm>
          <a:prstGeom prst="ellipse">
            <a:avLst/>
          </a:prstGeom>
          <a:solidFill>
            <a:srgbClr val="00B0F0">
              <a:alpha val="49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solidFill>
                  <a:prstClr val="black"/>
                </a:solidFill>
              </a:rPr>
              <a:t>PIAȚĂ</a:t>
            </a:r>
            <a:endParaRPr lang="en-US" sz="1400" dirty="0">
              <a:solidFill>
                <a:prstClr val="black"/>
              </a:solidFill>
            </a:endParaRPr>
          </a:p>
        </p:txBody>
      </p:sp>
      <p:sp>
        <p:nvSpPr>
          <p:cNvPr id="40" name="Oval 39"/>
          <p:cNvSpPr/>
          <p:nvPr/>
        </p:nvSpPr>
        <p:spPr>
          <a:xfrm>
            <a:off x="6470602" y="6087253"/>
            <a:ext cx="1759412" cy="724877"/>
          </a:xfrm>
          <a:prstGeom prst="ellipse">
            <a:avLst/>
          </a:prstGeom>
          <a:solidFill>
            <a:srgbClr val="00B0F0">
              <a:alpha val="49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solidFill>
                  <a:prstClr val="black"/>
                </a:solidFill>
              </a:rPr>
              <a:t>CONSUMATOR</a:t>
            </a:r>
            <a:endParaRPr lang="en-US" sz="1400" dirty="0">
              <a:solidFill>
                <a:prstClr val="black"/>
              </a:solidFill>
            </a:endParaRPr>
          </a:p>
        </p:txBody>
      </p:sp>
      <p:sp>
        <p:nvSpPr>
          <p:cNvPr id="26" name="Right Arrow 25"/>
          <p:cNvSpPr/>
          <p:nvPr/>
        </p:nvSpPr>
        <p:spPr>
          <a:xfrm rot="6612260">
            <a:off x="218319" y="7137460"/>
            <a:ext cx="371686" cy="391119"/>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ounded Rectangle 24"/>
          <p:cNvSpPr/>
          <p:nvPr/>
        </p:nvSpPr>
        <p:spPr>
          <a:xfrm>
            <a:off x="2870785" y="57794"/>
            <a:ext cx="6652705" cy="499971"/>
          </a:xfrm>
          <a:prstGeom prst="roundRect">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smtClean="0">
                <a:solidFill>
                  <a:prstClr val="black"/>
                </a:solidFill>
              </a:rPr>
              <a:t>ROLUL FIECĂRUI PARTICIPANT LA PROGRAM</a:t>
            </a:r>
            <a:endParaRPr lang="en-US" dirty="0">
              <a:solidFill>
                <a:prstClr val="black"/>
              </a:solidFill>
            </a:endParaRPr>
          </a:p>
        </p:txBody>
      </p:sp>
      <p:sp>
        <p:nvSpPr>
          <p:cNvPr id="44" name="Oval 43"/>
          <p:cNvSpPr/>
          <p:nvPr/>
        </p:nvSpPr>
        <p:spPr>
          <a:xfrm>
            <a:off x="29582" y="4096638"/>
            <a:ext cx="1772043" cy="898498"/>
          </a:xfrm>
          <a:prstGeom prst="ellipse">
            <a:avLst/>
          </a:prstGeom>
          <a:solidFill>
            <a:srgbClr val="92D050">
              <a:alpha val="46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solidFill>
                  <a:prstClr val="black"/>
                </a:solidFill>
              </a:rPr>
              <a:t>LIVREAZĂ</a:t>
            </a:r>
          </a:p>
          <a:p>
            <a:pPr algn="ctr"/>
            <a:r>
              <a:rPr lang="ro-RO" sz="1400" dirty="0" smtClean="0">
                <a:solidFill>
                  <a:prstClr val="black"/>
                </a:solidFill>
              </a:rPr>
              <a:t>PURCEI</a:t>
            </a:r>
            <a:endParaRPr lang="en-US" sz="1400" dirty="0">
              <a:solidFill>
                <a:prstClr val="black"/>
              </a:solidFill>
            </a:endParaRPr>
          </a:p>
        </p:txBody>
      </p:sp>
      <p:sp>
        <p:nvSpPr>
          <p:cNvPr id="46" name="Oval 45"/>
          <p:cNvSpPr/>
          <p:nvPr/>
        </p:nvSpPr>
        <p:spPr>
          <a:xfrm>
            <a:off x="2129698" y="2427904"/>
            <a:ext cx="1899037" cy="906152"/>
          </a:xfrm>
          <a:prstGeom prst="ellipse">
            <a:avLst/>
          </a:prstGeom>
          <a:solidFill>
            <a:srgbClr val="92D050">
              <a:alpha val="46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solidFill>
                  <a:prstClr val="black"/>
                </a:solidFill>
              </a:rPr>
              <a:t>ÎNCASEAZĂ </a:t>
            </a:r>
          </a:p>
          <a:p>
            <a:pPr algn="ctr"/>
            <a:r>
              <a:rPr lang="ro-RO" sz="1400" dirty="0" smtClean="0">
                <a:solidFill>
                  <a:prstClr val="black"/>
                </a:solidFill>
              </a:rPr>
              <a:t>250 LEI/CAP PURCEL LIVRAT</a:t>
            </a:r>
            <a:endParaRPr lang="en-US" sz="1400" dirty="0">
              <a:solidFill>
                <a:prstClr val="black"/>
              </a:solidFill>
            </a:endParaRPr>
          </a:p>
        </p:txBody>
      </p:sp>
      <p:sp>
        <p:nvSpPr>
          <p:cNvPr id="47" name="Oval 46"/>
          <p:cNvSpPr/>
          <p:nvPr/>
        </p:nvSpPr>
        <p:spPr>
          <a:xfrm>
            <a:off x="7639340" y="2204005"/>
            <a:ext cx="1936051" cy="767757"/>
          </a:xfrm>
          <a:prstGeom prst="ellipse">
            <a:avLst/>
          </a:prstGeom>
          <a:solidFill>
            <a:srgbClr val="FF0000">
              <a:alpha val="7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solidFill>
                  <a:prstClr val="black"/>
                </a:solidFill>
              </a:rPr>
              <a:t>CRESC PORCI</a:t>
            </a:r>
            <a:endParaRPr lang="en-US" sz="1400" dirty="0">
              <a:solidFill>
                <a:prstClr val="black"/>
              </a:solidFill>
            </a:endParaRPr>
          </a:p>
        </p:txBody>
      </p:sp>
      <p:sp>
        <p:nvSpPr>
          <p:cNvPr id="48" name="Oval 47"/>
          <p:cNvSpPr/>
          <p:nvPr/>
        </p:nvSpPr>
        <p:spPr>
          <a:xfrm>
            <a:off x="10118520" y="2187338"/>
            <a:ext cx="2073480" cy="767757"/>
          </a:xfrm>
          <a:prstGeom prst="ellipse">
            <a:avLst/>
          </a:prstGeom>
          <a:solidFill>
            <a:srgbClr val="FF0000">
              <a:alpha val="7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solidFill>
                  <a:prstClr val="black"/>
                </a:solidFill>
              </a:rPr>
              <a:t>LIVREAZĂ PORC GRAS MINIM 130KG/CAP</a:t>
            </a:r>
            <a:endParaRPr lang="en-US" sz="1400" dirty="0">
              <a:solidFill>
                <a:prstClr val="black"/>
              </a:solidFill>
            </a:endParaRPr>
          </a:p>
        </p:txBody>
      </p:sp>
      <p:sp>
        <p:nvSpPr>
          <p:cNvPr id="49" name="Oval 48"/>
          <p:cNvSpPr/>
          <p:nvPr/>
        </p:nvSpPr>
        <p:spPr>
          <a:xfrm>
            <a:off x="10407183" y="3797311"/>
            <a:ext cx="1784817" cy="918533"/>
          </a:xfrm>
          <a:prstGeom prst="ellipse">
            <a:avLst/>
          </a:prstGeom>
          <a:solidFill>
            <a:srgbClr val="FF0000">
              <a:alpha val="7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solidFill>
                  <a:prstClr val="black"/>
                </a:solidFill>
              </a:rPr>
              <a:t>REȚIN 50% DIN EFECTIV</a:t>
            </a:r>
            <a:endParaRPr lang="en-US" sz="1400" dirty="0">
              <a:solidFill>
                <a:prstClr val="black"/>
              </a:solidFill>
            </a:endParaRPr>
          </a:p>
        </p:txBody>
      </p:sp>
      <p:sp>
        <p:nvSpPr>
          <p:cNvPr id="50" name="Oval 49"/>
          <p:cNvSpPr/>
          <p:nvPr/>
        </p:nvSpPr>
        <p:spPr>
          <a:xfrm>
            <a:off x="4288032" y="603013"/>
            <a:ext cx="3555544" cy="1130524"/>
          </a:xfrm>
          <a:prstGeom prst="ellipse">
            <a:avLst/>
          </a:prstGeom>
          <a:solidFill>
            <a:srgbClr val="FB99A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b="1" dirty="0">
                <a:solidFill>
                  <a:prstClr val="black"/>
                </a:solidFill>
              </a:rPr>
              <a:t>DIRECȚIA PENTRU AGRICULTURĂ JUDEȚEANĂ</a:t>
            </a:r>
          </a:p>
        </p:txBody>
      </p:sp>
      <p:sp>
        <p:nvSpPr>
          <p:cNvPr id="51" name="Oval 50"/>
          <p:cNvSpPr/>
          <p:nvPr/>
        </p:nvSpPr>
        <p:spPr>
          <a:xfrm>
            <a:off x="7618904" y="3797312"/>
            <a:ext cx="1809090" cy="918532"/>
          </a:xfrm>
          <a:prstGeom prst="ellipse">
            <a:avLst/>
          </a:prstGeom>
          <a:solidFill>
            <a:srgbClr val="FF0000">
              <a:alpha val="7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solidFill>
                  <a:prstClr val="black"/>
                </a:solidFill>
              </a:rPr>
              <a:t>ÎNCASEAZĂ 11 LEI/KG</a:t>
            </a:r>
            <a:endParaRPr lang="en-US" sz="1400" dirty="0">
              <a:solidFill>
                <a:prstClr val="black"/>
              </a:solidFill>
            </a:endParaRPr>
          </a:p>
        </p:txBody>
      </p:sp>
      <p:sp>
        <p:nvSpPr>
          <p:cNvPr id="52" name="Oval 51"/>
          <p:cNvSpPr/>
          <p:nvPr/>
        </p:nvSpPr>
        <p:spPr>
          <a:xfrm>
            <a:off x="2129699" y="4096638"/>
            <a:ext cx="1934870" cy="906152"/>
          </a:xfrm>
          <a:prstGeom prst="ellipse">
            <a:avLst/>
          </a:prstGeom>
          <a:solidFill>
            <a:srgbClr val="92D050">
              <a:alpha val="46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solidFill>
                  <a:prstClr val="black"/>
                </a:solidFill>
              </a:rPr>
              <a:t>ÎNREGISTRARE ÎN R.G.</a:t>
            </a:r>
            <a:endParaRPr lang="en-US" sz="1400" dirty="0">
              <a:solidFill>
                <a:prstClr val="black"/>
              </a:solidFill>
            </a:endParaRPr>
          </a:p>
        </p:txBody>
      </p:sp>
      <p:sp>
        <p:nvSpPr>
          <p:cNvPr id="53" name="Oval 52"/>
          <p:cNvSpPr/>
          <p:nvPr/>
        </p:nvSpPr>
        <p:spPr>
          <a:xfrm>
            <a:off x="3801533" y="4781778"/>
            <a:ext cx="1675585" cy="767757"/>
          </a:xfrm>
          <a:prstGeom prst="ellipse">
            <a:avLst/>
          </a:prstGeom>
          <a:solidFill>
            <a:srgbClr val="00B0F0">
              <a:alpha val="49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solidFill>
                  <a:prstClr val="black"/>
                </a:solidFill>
              </a:rPr>
              <a:t>PREIAU PORC GRAS 130KG/CAP</a:t>
            </a:r>
            <a:endParaRPr lang="en-US" sz="1400" dirty="0">
              <a:solidFill>
                <a:prstClr val="black"/>
              </a:solidFill>
            </a:endParaRPr>
          </a:p>
        </p:txBody>
      </p:sp>
      <p:sp>
        <p:nvSpPr>
          <p:cNvPr id="54" name="Oval 53"/>
          <p:cNvSpPr/>
          <p:nvPr/>
        </p:nvSpPr>
        <p:spPr>
          <a:xfrm>
            <a:off x="5203910" y="4423095"/>
            <a:ext cx="1457574" cy="767757"/>
          </a:xfrm>
          <a:prstGeom prst="ellipse">
            <a:avLst/>
          </a:prstGeom>
          <a:solidFill>
            <a:srgbClr val="00B0F0">
              <a:alpha val="49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solidFill>
                  <a:prstClr val="black"/>
                </a:solidFill>
              </a:rPr>
              <a:t>PLĂTESC 11 LEI/KG</a:t>
            </a:r>
            <a:endParaRPr lang="en-US" sz="1400" dirty="0">
              <a:solidFill>
                <a:prstClr val="black"/>
              </a:solidFill>
            </a:endParaRPr>
          </a:p>
        </p:txBody>
      </p:sp>
      <p:sp>
        <p:nvSpPr>
          <p:cNvPr id="55" name="Oval 54"/>
          <p:cNvSpPr/>
          <p:nvPr/>
        </p:nvSpPr>
        <p:spPr>
          <a:xfrm>
            <a:off x="6252804" y="4695638"/>
            <a:ext cx="1590771" cy="767757"/>
          </a:xfrm>
          <a:prstGeom prst="ellipse">
            <a:avLst/>
          </a:prstGeom>
          <a:solidFill>
            <a:srgbClr val="00B0F0">
              <a:alpha val="49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solidFill>
                  <a:prstClr val="black"/>
                </a:solidFill>
              </a:rPr>
              <a:t>PROCESEAZĂ</a:t>
            </a:r>
            <a:endParaRPr lang="en-US" sz="1400" dirty="0">
              <a:solidFill>
                <a:prstClr val="black"/>
              </a:solidFill>
            </a:endParaRPr>
          </a:p>
        </p:txBody>
      </p:sp>
      <p:sp>
        <p:nvSpPr>
          <p:cNvPr id="56" name="Oval 55"/>
          <p:cNvSpPr/>
          <p:nvPr/>
        </p:nvSpPr>
        <p:spPr>
          <a:xfrm>
            <a:off x="5097778" y="1676392"/>
            <a:ext cx="1936051" cy="767757"/>
          </a:xfrm>
          <a:prstGeom prst="ellipse">
            <a:avLst/>
          </a:prstGeom>
          <a:solidFill>
            <a:srgbClr val="FB99A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solidFill>
                  <a:prstClr val="black"/>
                </a:solidFill>
              </a:rPr>
              <a:t>COORDONEAZĂ</a:t>
            </a:r>
            <a:endParaRPr lang="en-US" sz="1400" dirty="0">
              <a:solidFill>
                <a:prstClr val="black"/>
              </a:solidFill>
            </a:endParaRPr>
          </a:p>
        </p:txBody>
      </p:sp>
      <p:sp>
        <p:nvSpPr>
          <p:cNvPr id="57" name="Oval 56"/>
          <p:cNvSpPr/>
          <p:nvPr/>
        </p:nvSpPr>
        <p:spPr>
          <a:xfrm>
            <a:off x="3040501" y="912797"/>
            <a:ext cx="1899037" cy="742374"/>
          </a:xfrm>
          <a:prstGeom prst="ellipse">
            <a:avLst/>
          </a:prstGeom>
          <a:solidFill>
            <a:srgbClr val="FB99A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solidFill>
                  <a:prstClr val="black"/>
                </a:solidFill>
              </a:rPr>
              <a:t>DECONTEAZĂ </a:t>
            </a:r>
          </a:p>
          <a:p>
            <a:pPr algn="ctr"/>
            <a:r>
              <a:rPr lang="ro-RO" sz="1400" dirty="0" smtClean="0">
                <a:solidFill>
                  <a:prstClr val="black"/>
                </a:solidFill>
              </a:rPr>
              <a:t>250 LEI/CAP </a:t>
            </a:r>
            <a:endParaRPr lang="en-US" sz="1400" dirty="0">
              <a:solidFill>
                <a:prstClr val="black"/>
              </a:solidFill>
            </a:endParaRPr>
          </a:p>
        </p:txBody>
      </p:sp>
      <p:sp>
        <p:nvSpPr>
          <p:cNvPr id="58" name="Oval 57"/>
          <p:cNvSpPr/>
          <p:nvPr/>
        </p:nvSpPr>
        <p:spPr>
          <a:xfrm>
            <a:off x="7350308" y="912797"/>
            <a:ext cx="2077686" cy="767757"/>
          </a:xfrm>
          <a:prstGeom prst="ellipse">
            <a:avLst/>
          </a:prstGeom>
          <a:solidFill>
            <a:srgbClr val="FB99A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solidFill>
                  <a:prstClr val="black"/>
                </a:solidFill>
              </a:rPr>
              <a:t>MONITORIZEAZĂ</a:t>
            </a:r>
            <a:endParaRPr lang="en-US" sz="1400" dirty="0">
              <a:solidFill>
                <a:prstClr val="black"/>
              </a:solidFill>
            </a:endParaRPr>
          </a:p>
        </p:txBody>
      </p:sp>
      <p:sp>
        <p:nvSpPr>
          <p:cNvPr id="27" name="Oval 26"/>
          <p:cNvSpPr/>
          <p:nvPr/>
        </p:nvSpPr>
        <p:spPr>
          <a:xfrm>
            <a:off x="4281103" y="2596933"/>
            <a:ext cx="3278530" cy="1673418"/>
          </a:xfrm>
          <a:prstGeom prst="ellipse">
            <a:avLst/>
          </a:prstGeom>
          <a:solidFill>
            <a:schemeClr val="tx1">
              <a:lumMod val="50000"/>
              <a:lumOff val="50000"/>
              <a:alpha val="4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smtClean="0">
                <a:solidFill>
                  <a:prstClr val="black"/>
                </a:solidFill>
              </a:rPr>
              <a:t>PROGRAMUL OFERA POSIBILITATEA CREȘTERII UNUI NUMĂR MAXIM DE 18.400 PORCI/AN</a:t>
            </a:r>
            <a:endParaRPr lang="en-US" sz="1400" b="1" dirty="0">
              <a:solidFill>
                <a:prstClr val="black"/>
              </a:solidFill>
            </a:endParaRPr>
          </a:p>
        </p:txBody>
      </p:sp>
    </p:spTree>
    <p:extLst>
      <p:ext uri="{BB962C8B-B14F-4D97-AF65-F5344CB8AC3E}">
        <p14:creationId xmlns:p14="http://schemas.microsoft.com/office/powerpoint/2010/main" val="1629735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D74D5-1CF6-458C-BF7A-56EC3F6DD238}" type="slidenum">
              <a:rPr lang="ro-RO" smtClean="0">
                <a:solidFill>
                  <a:prstClr val="black">
                    <a:tint val="75000"/>
                  </a:prstClr>
                </a:solidFill>
              </a:rPr>
              <a:pPr/>
              <a:t>3</a:t>
            </a:fld>
            <a:endParaRPr lang="ro-RO">
              <a:solidFill>
                <a:prstClr val="black">
                  <a:tint val="75000"/>
                </a:prstClr>
              </a:solidFill>
            </a:endParaRPr>
          </a:p>
        </p:txBody>
      </p:sp>
      <p:sp>
        <p:nvSpPr>
          <p:cNvPr id="45" name="Right Arrow 44"/>
          <p:cNvSpPr/>
          <p:nvPr/>
        </p:nvSpPr>
        <p:spPr>
          <a:xfrm>
            <a:off x="3458849" y="3426224"/>
            <a:ext cx="2118134" cy="2166080"/>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schemeClr val="tx1"/>
                </a:solidFill>
              </a:rPr>
              <a:t>Depunere cereri înscriere program</a:t>
            </a:r>
            <a:endParaRPr lang="en-US" dirty="0">
              <a:solidFill>
                <a:schemeClr val="tx1"/>
              </a:solidFill>
            </a:endParaRPr>
          </a:p>
        </p:txBody>
      </p:sp>
      <p:sp>
        <p:nvSpPr>
          <p:cNvPr id="27" name="Flowchart: Alternate Process 26"/>
          <p:cNvSpPr/>
          <p:nvPr/>
        </p:nvSpPr>
        <p:spPr>
          <a:xfrm>
            <a:off x="5167960" y="3818710"/>
            <a:ext cx="2645630" cy="1534468"/>
          </a:xfrm>
          <a:prstGeom prst="flowChartAlternateProcess">
            <a:avLst/>
          </a:prstGeom>
          <a:solidFill>
            <a:srgbClr val="F0DAD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DIRECȚIA PENTRU AGRICULTURĂ JUDEȚEANĂ</a:t>
            </a:r>
          </a:p>
        </p:txBody>
      </p:sp>
      <p:sp>
        <p:nvSpPr>
          <p:cNvPr id="29" name="Flowchart: Alternate Process 28"/>
          <p:cNvSpPr/>
          <p:nvPr/>
        </p:nvSpPr>
        <p:spPr>
          <a:xfrm>
            <a:off x="9766169" y="2954539"/>
            <a:ext cx="2279808" cy="756638"/>
          </a:xfrm>
          <a:prstGeom prst="flowChartAlternateProcess">
            <a:avLst/>
          </a:prstGeom>
          <a:solidFill>
            <a:srgbClr val="F0DAD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prstClr val="black"/>
                </a:solidFill>
              </a:rPr>
              <a:t>REGISTRU UNIC </a:t>
            </a:r>
          </a:p>
          <a:p>
            <a:pPr algn="ctr"/>
            <a:r>
              <a:rPr lang="ro-RO" dirty="0" smtClean="0">
                <a:solidFill>
                  <a:prstClr val="black"/>
                </a:solidFill>
              </a:rPr>
              <a:t>FURNIZOR PURCEI</a:t>
            </a:r>
            <a:endParaRPr lang="en-US" dirty="0">
              <a:solidFill>
                <a:prstClr val="black"/>
              </a:solidFill>
            </a:endParaRPr>
          </a:p>
        </p:txBody>
      </p:sp>
      <p:sp>
        <p:nvSpPr>
          <p:cNvPr id="31" name="Flowchart: Alternate Process 30"/>
          <p:cNvSpPr/>
          <p:nvPr/>
        </p:nvSpPr>
        <p:spPr>
          <a:xfrm>
            <a:off x="9766169" y="4108101"/>
            <a:ext cx="2425831" cy="831544"/>
          </a:xfrm>
          <a:prstGeom prst="flowChartAlternateProcess">
            <a:avLst/>
          </a:prstGeom>
          <a:solidFill>
            <a:srgbClr val="F0DAD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prstClr val="black"/>
                </a:solidFill>
              </a:rPr>
              <a:t>REGISTRU UNIC BENEFICIAR PROGRAM </a:t>
            </a:r>
            <a:endParaRPr lang="en-US" dirty="0">
              <a:solidFill>
                <a:prstClr val="black"/>
              </a:solidFill>
            </a:endParaRPr>
          </a:p>
        </p:txBody>
      </p:sp>
      <p:sp>
        <p:nvSpPr>
          <p:cNvPr id="33" name="Flowchart: Alternate Process 32"/>
          <p:cNvSpPr/>
          <p:nvPr/>
        </p:nvSpPr>
        <p:spPr>
          <a:xfrm>
            <a:off x="9766169" y="5414260"/>
            <a:ext cx="2012794" cy="721150"/>
          </a:xfrm>
          <a:prstGeom prst="flowChartAlternateProcess">
            <a:avLst/>
          </a:prstGeom>
          <a:solidFill>
            <a:srgbClr val="F0DAD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prstClr val="black"/>
                </a:solidFill>
              </a:rPr>
              <a:t>REGISTRU UNIC </a:t>
            </a:r>
          </a:p>
          <a:p>
            <a:pPr algn="ctr"/>
            <a:r>
              <a:rPr lang="ro-RO" dirty="0" smtClean="0">
                <a:solidFill>
                  <a:prstClr val="black"/>
                </a:solidFill>
              </a:rPr>
              <a:t>PROCESATORI</a:t>
            </a:r>
            <a:endParaRPr lang="en-US" dirty="0">
              <a:solidFill>
                <a:prstClr val="black"/>
              </a:solidFill>
            </a:endParaRPr>
          </a:p>
        </p:txBody>
      </p:sp>
      <p:sp>
        <p:nvSpPr>
          <p:cNvPr id="25" name="Rounded Rectangle 24"/>
          <p:cNvSpPr/>
          <p:nvPr/>
        </p:nvSpPr>
        <p:spPr>
          <a:xfrm>
            <a:off x="2870785" y="57794"/>
            <a:ext cx="6652705" cy="499971"/>
          </a:xfrm>
          <a:prstGeom prst="roundRect">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smtClean="0">
                <a:solidFill>
                  <a:prstClr val="black"/>
                </a:solidFill>
              </a:rPr>
              <a:t>ETAPE DE IMPLEMENTARE DUPĂ APROBAREA HG</a:t>
            </a:r>
            <a:endParaRPr lang="en-US" dirty="0">
              <a:solidFill>
                <a:prstClr val="black"/>
              </a:solidFill>
            </a:endParaRPr>
          </a:p>
        </p:txBody>
      </p:sp>
      <p:sp>
        <p:nvSpPr>
          <p:cNvPr id="44" name="Oval 43"/>
          <p:cNvSpPr/>
          <p:nvPr/>
        </p:nvSpPr>
        <p:spPr>
          <a:xfrm>
            <a:off x="17347" y="2601405"/>
            <a:ext cx="3278530" cy="1185341"/>
          </a:xfrm>
          <a:prstGeom prst="ellipse">
            <a:avLst/>
          </a:prstGeom>
          <a:solidFill>
            <a:srgbClr val="92D050">
              <a:alpha val="46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smtClean="0">
                <a:solidFill>
                  <a:prstClr val="black"/>
                </a:solidFill>
              </a:rPr>
              <a:t>FURNIZORII PURCEI</a:t>
            </a:r>
          </a:p>
          <a:p>
            <a:pPr algn="ctr"/>
            <a:r>
              <a:rPr lang="ro-RO" sz="1400" b="1" dirty="0" smtClean="0">
                <a:solidFill>
                  <a:prstClr val="black"/>
                </a:solidFill>
              </a:rPr>
              <a:t>BAZNA ȘI/SAU MANGALIȚA</a:t>
            </a:r>
            <a:endParaRPr lang="en-US" sz="1400" b="1" dirty="0">
              <a:solidFill>
                <a:prstClr val="black"/>
              </a:solidFill>
            </a:endParaRPr>
          </a:p>
        </p:txBody>
      </p:sp>
      <p:sp>
        <p:nvSpPr>
          <p:cNvPr id="46" name="Oval 45"/>
          <p:cNvSpPr/>
          <p:nvPr/>
        </p:nvSpPr>
        <p:spPr>
          <a:xfrm>
            <a:off x="-54173" y="5549346"/>
            <a:ext cx="3350050" cy="1172129"/>
          </a:xfrm>
          <a:prstGeom prst="ellipse">
            <a:avLst/>
          </a:prstGeom>
          <a:solidFill>
            <a:srgbClr val="00B0F0">
              <a:alpha val="17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smtClean="0">
                <a:solidFill>
                  <a:prstClr val="black"/>
                </a:solidFill>
              </a:rPr>
              <a:t>PROCESATORII</a:t>
            </a:r>
          </a:p>
          <a:p>
            <a:pPr algn="ctr"/>
            <a:r>
              <a:rPr lang="ro-RO" sz="1400" b="1" dirty="0" smtClean="0">
                <a:solidFill>
                  <a:prstClr val="black"/>
                </a:solidFill>
              </a:rPr>
              <a:t>CARNE</a:t>
            </a:r>
          </a:p>
          <a:p>
            <a:pPr algn="ctr"/>
            <a:r>
              <a:rPr lang="ro-RO" sz="1400" b="1" dirty="0" smtClean="0">
                <a:solidFill>
                  <a:prstClr val="black"/>
                </a:solidFill>
              </a:rPr>
              <a:t>BAZNA ȘI/SAU MANGALIȚA</a:t>
            </a:r>
            <a:endParaRPr lang="en-US" sz="1400" b="1" dirty="0">
              <a:solidFill>
                <a:prstClr val="black"/>
              </a:solidFill>
            </a:endParaRPr>
          </a:p>
        </p:txBody>
      </p:sp>
      <p:sp>
        <p:nvSpPr>
          <p:cNvPr id="47" name="Oval 46"/>
          <p:cNvSpPr/>
          <p:nvPr/>
        </p:nvSpPr>
        <p:spPr>
          <a:xfrm>
            <a:off x="0" y="4014973"/>
            <a:ext cx="3295877" cy="1293908"/>
          </a:xfrm>
          <a:prstGeom prst="ellipse">
            <a:avLst/>
          </a:prstGeom>
          <a:solidFill>
            <a:srgbClr val="FF0000">
              <a:alpha val="54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smtClean="0">
                <a:solidFill>
                  <a:prstClr val="black"/>
                </a:solidFill>
              </a:rPr>
              <a:t>CRESCĂTORII </a:t>
            </a:r>
          </a:p>
          <a:p>
            <a:pPr algn="ctr"/>
            <a:r>
              <a:rPr lang="ro-RO" sz="1400" b="1" dirty="0" smtClean="0">
                <a:solidFill>
                  <a:prstClr val="black"/>
                </a:solidFill>
              </a:rPr>
              <a:t>PENTRU</a:t>
            </a:r>
          </a:p>
          <a:p>
            <a:pPr algn="ctr"/>
            <a:r>
              <a:rPr lang="ro-RO" sz="1400" b="1" dirty="0" smtClean="0">
                <a:solidFill>
                  <a:prstClr val="black"/>
                </a:solidFill>
              </a:rPr>
              <a:t> ÎNGRĂȘARE</a:t>
            </a:r>
          </a:p>
          <a:p>
            <a:pPr algn="ctr"/>
            <a:r>
              <a:rPr lang="ro-RO" sz="1400" b="1" dirty="0" smtClean="0">
                <a:solidFill>
                  <a:prstClr val="black"/>
                </a:solidFill>
              </a:rPr>
              <a:t>BAZNA ȘI/SAU MANGALIȚA</a:t>
            </a:r>
            <a:endParaRPr lang="en-US" sz="1400" b="1" dirty="0">
              <a:solidFill>
                <a:prstClr val="black"/>
              </a:solidFill>
            </a:endParaRPr>
          </a:p>
        </p:txBody>
      </p:sp>
      <p:sp>
        <p:nvSpPr>
          <p:cNvPr id="2" name="Explosion 2 1"/>
          <p:cNvSpPr/>
          <p:nvPr/>
        </p:nvSpPr>
        <p:spPr>
          <a:xfrm>
            <a:off x="785001" y="823875"/>
            <a:ext cx="3626744" cy="1511419"/>
          </a:xfrm>
          <a:prstGeom prst="irregularSeal2">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schemeClr val="tx1"/>
                </a:solidFill>
              </a:rPr>
              <a:t>ÎN 90 DE ZILE</a:t>
            </a:r>
            <a:endParaRPr lang="en-US" dirty="0">
              <a:solidFill>
                <a:schemeClr val="tx1"/>
              </a:solidFill>
            </a:endParaRPr>
          </a:p>
        </p:txBody>
      </p:sp>
      <p:sp>
        <p:nvSpPr>
          <p:cNvPr id="48" name="Flowchart: Alternate Process 47"/>
          <p:cNvSpPr/>
          <p:nvPr/>
        </p:nvSpPr>
        <p:spPr>
          <a:xfrm>
            <a:off x="3553906" y="597727"/>
            <a:ext cx="5175316" cy="756638"/>
          </a:xfrm>
          <a:prstGeom prst="flowChartAlternateProcess">
            <a:avLst/>
          </a:prstGeom>
          <a:solidFill>
            <a:srgbClr val="F0DAD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ETAPA I</a:t>
            </a:r>
          </a:p>
          <a:p>
            <a:pPr algn="ctr"/>
            <a:r>
              <a:rPr lang="ro-RO" b="1" dirty="0" smtClean="0">
                <a:solidFill>
                  <a:prstClr val="black"/>
                </a:solidFill>
              </a:rPr>
              <a:t>ÎNREGISTRAREA PARTICIPANȚILOR</a:t>
            </a:r>
            <a:endParaRPr lang="en-US" b="1" dirty="0">
              <a:solidFill>
                <a:prstClr val="black"/>
              </a:solidFill>
            </a:endParaRPr>
          </a:p>
        </p:txBody>
      </p:sp>
      <p:sp>
        <p:nvSpPr>
          <p:cNvPr id="49" name="Right Arrow 48"/>
          <p:cNvSpPr/>
          <p:nvPr/>
        </p:nvSpPr>
        <p:spPr>
          <a:xfrm>
            <a:off x="7710520" y="3905433"/>
            <a:ext cx="1800159" cy="1361021"/>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schemeClr val="tx1"/>
                </a:solidFill>
              </a:rPr>
              <a:t>Deschidere registre</a:t>
            </a:r>
            <a:endParaRPr lang="en-US" dirty="0">
              <a:solidFill>
                <a:schemeClr val="tx1"/>
              </a:solidFill>
            </a:endParaRPr>
          </a:p>
        </p:txBody>
      </p:sp>
      <p:sp>
        <p:nvSpPr>
          <p:cNvPr id="6" name="Right Brace 5"/>
          <p:cNvSpPr/>
          <p:nvPr/>
        </p:nvSpPr>
        <p:spPr>
          <a:xfrm>
            <a:off x="3295877" y="2601406"/>
            <a:ext cx="88346" cy="39690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p:cNvSpPr/>
          <p:nvPr/>
        </p:nvSpPr>
        <p:spPr>
          <a:xfrm>
            <a:off x="9523489" y="2954539"/>
            <a:ext cx="242680" cy="32482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61020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D74D5-1CF6-458C-BF7A-56EC3F6DD238}" type="slidenum">
              <a:rPr lang="ro-RO" smtClean="0">
                <a:solidFill>
                  <a:prstClr val="black">
                    <a:tint val="75000"/>
                  </a:prstClr>
                </a:solidFill>
              </a:rPr>
              <a:pPr/>
              <a:t>4</a:t>
            </a:fld>
            <a:endParaRPr lang="ro-RO">
              <a:solidFill>
                <a:prstClr val="black">
                  <a:tint val="75000"/>
                </a:prstClr>
              </a:solidFill>
            </a:endParaRPr>
          </a:p>
        </p:txBody>
      </p:sp>
      <p:sp>
        <p:nvSpPr>
          <p:cNvPr id="45" name="Right Arrow 44"/>
          <p:cNvSpPr/>
          <p:nvPr/>
        </p:nvSpPr>
        <p:spPr>
          <a:xfrm>
            <a:off x="2601976" y="2669507"/>
            <a:ext cx="1484399" cy="988471"/>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Solicită</a:t>
            </a:r>
            <a:endParaRPr lang="en-US" b="1" dirty="0">
              <a:solidFill>
                <a:prstClr val="black"/>
              </a:solidFill>
            </a:endParaRPr>
          </a:p>
        </p:txBody>
      </p:sp>
      <p:sp>
        <p:nvSpPr>
          <p:cNvPr id="27" name="Flowchart: Alternate Process 26"/>
          <p:cNvSpPr/>
          <p:nvPr/>
        </p:nvSpPr>
        <p:spPr>
          <a:xfrm>
            <a:off x="44073" y="2396509"/>
            <a:ext cx="2645630" cy="1534468"/>
          </a:xfrm>
          <a:prstGeom prst="flowChartAlternateProcess">
            <a:avLst/>
          </a:prstGeom>
          <a:solidFill>
            <a:srgbClr val="F0DAD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DIRECȚIA PENTRU AGRICULTURĂ JUDEȚEANĂ</a:t>
            </a:r>
          </a:p>
        </p:txBody>
      </p:sp>
      <p:sp>
        <p:nvSpPr>
          <p:cNvPr id="25" name="Rounded Rectangle 24"/>
          <p:cNvSpPr/>
          <p:nvPr/>
        </p:nvSpPr>
        <p:spPr>
          <a:xfrm>
            <a:off x="2870785" y="57794"/>
            <a:ext cx="6652705" cy="499971"/>
          </a:xfrm>
          <a:prstGeom prst="roundRect">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smtClean="0">
                <a:solidFill>
                  <a:prstClr val="black"/>
                </a:solidFill>
              </a:rPr>
              <a:t>ETAPE DE IMPLEMENTARE DUPĂ APROBAREA HG</a:t>
            </a:r>
            <a:endParaRPr lang="en-US" dirty="0">
              <a:solidFill>
                <a:prstClr val="black"/>
              </a:solidFill>
            </a:endParaRPr>
          </a:p>
        </p:txBody>
      </p:sp>
      <p:sp>
        <p:nvSpPr>
          <p:cNvPr id="44" name="Oval 43"/>
          <p:cNvSpPr/>
          <p:nvPr/>
        </p:nvSpPr>
        <p:spPr>
          <a:xfrm>
            <a:off x="8610600" y="5353571"/>
            <a:ext cx="3278530" cy="1185341"/>
          </a:xfrm>
          <a:prstGeom prst="ellipse">
            <a:avLst/>
          </a:prstGeom>
          <a:solidFill>
            <a:srgbClr val="92D05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smtClean="0">
                <a:solidFill>
                  <a:prstClr val="black"/>
                </a:solidFill>
              </a:rPr>
              <a:t>FURNIZORII PURCEI</a:t>
            </a:r>
          </a:p>
          <a:p>
            <a:pPr algn="ctr"/>
            <a:r>
              <a:rPr lang="ro-RO" sz="1400" b="1" dirty="0" smtClean="0">
                <a:solidFill>
                  <a:prstClr val="black"/>
                </a:solidFill>
              </a:rPr>
              <a:t>BAZNA ȘI/SAU MANGALIȚA</a:t>
            </a:r>
            <a:endParaRPr lang="en-US" sz="1400" b="1" dirty="0">
              <a:solidFill>
                <a:prstClr val="black"/>
              </a:solidFill>
            </a:endParaRPr>
          </a:p>
        </p:txBody>
      </p:sp>
      <p:sp>
        <p:nvSpPr>
          <p:cNvPr id="48" name="Flowchart: Alternate Process 47"/>
          <p:cNvSpPr/>
          <p:nvPr/>
        </p:nvSpPr>
        <p:spPr>
          <a:xfrm>
            <a:off x="1989055" y="597727"/>
            <a:ext cx="9040305" cy="860118"/>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ETAPA II</a:t>
            </a:r>
          </a:p>
          <a:p>
            <a:pPr algn="ctr"/>
            <a:r>
              <a:rPr lang="ro-RO" b="1" dirty="0" smtClean="0">
                <a:solidFill>
                  <a:prstClr val="black"/>
                </a:solidFill>
              </a:rPr>
              <a:t>APRECIERE SCROAFE/SCROFIȚE DE LA FURNIZORI </a:t>
            </a:r>
            <a:r>
              <a:rPr lang="ro-RO" b="1" dirty="0" smtClean="0">
                <a:solidFill>
                  <a:srgbClr val="000000"/>
                </a:solidFill>
                <a:ea typeface="SimSun" panose="02010600030101010101" pitchFamily="2" charset="-122"/>
              </a:rPr>
              <a:t>CARE NU AU CERTIFICAT DE ORIGINE</a:t>
            </a:r>
            <a:endParaRPr lang="ro-RO" b="1" dirty="0" smtClean="0">
              <a:solidFill>
                <a:prstClr val="black"/>
              </a:solidFill>
            </a:endParaRPr>
          </a:p>
          <a:p>
            <a:pPr algn="ctr"/>
            <a:r>
              <a:rPr lang="ro-RO" b="1" dirty="0" smtClean="0">
                <a:solidFill>
                  <a:prstClr val="black"/>
                </a:solidFill>
              </a:rPr>
              <a:t>ȘI ÎNREGISTRARE ÎN REGISTRUL GENEALOGIC – SECȚIUNEA SECUNDARĂ</a:t>
            </a:r>
            <a:endParaRPr lang="en-US" b="1" dirty="0">
              <a:solidFill>
                <a:prstClr val="black"/>
              </a:solidFill>
            </a:endParaRPr>
          </a:p>
        </p:txBody>
      </p:sp>
      <p:sp>
        <p:nvSpPr>
          <p:cNvPr id="49" name="Right Arrow 48"/>
          <p:cNvSpPr/>
          <p:nvPr/>
        </p:nvSpPr>
        <p:spPr>
          <a:xfrm>
            <a:off x="6764409" y="2527919"/>
            <a:ext cx="1961956" cy="1361021"/>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VERIFICARE ȘI ÎNREGISTRARE</a:t>
            </a:r>
            <a:endParaRPr lang="en-US" b="1" dirty="0">
              <a:solidFill>
                <a:prstClr val="black"/>
              </a:solidFill>
            </a:endParaRPr>
          </a:p>
        </p:txBody>
      </p:sp>
      <p:sp>
        <p:nvSpPr>
          <p:cNvPr id="18" name="Oval 17"/>
          <p:cNvSpPr/>
          <p:nvPr/>
        </p:nvSpPr>
        <p:spPr>
          <a:xfrm>
            <a:off x="8537541" y="2669507"/>
            <a:ext cx="3447069" cy="1185341"/>
          </a:xfrm>
          <a:prstGeom prst="ellipse">
            <a:avLst/>
          </a:prstGeom>
          <a:solidFill>
            <a:srgbClr val="92D05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smtClean="0">
                <a:solidFill>
                  <a:prstClr val="black"/>
                </a:solidFill>
              </a:rPr>
              <a:t>REGISTRUL GENEALOGIC</a:t>
            </a:r>
          </a:p>
          <a:p>
            <a:pPr algn="ctr"/>
            <a:r>
              <a:rPr lang="ro-RO" sz="1600" b="1" dirty="0" smtClean="0">
                <a:solidFill>
                  <a:prstClr val="black"/>
                </a:solidFill>
              </a:rPr>
              <a:t>SECTIUNEA SECUNDARĂ</a:t>
            </a:r>
          </a:p>
        </p:txBody>
      </p:sp>
      <p:sp>
        <p:nvSpPr>
          <p:cNvPr id="19" name="Flowchart: Alternate Process 18"/>
          <p:cNvSpPr/>
          <p:nvPr/>
        </p:nvSpPr>
        <p:spPr>
          <a:xfrm>
            <a:off x="4086375" y="2441196"/>
            <a:ext cx="2645630" cy="1534468"/>
          </a:xfrm>
          <a:prstGeom prst="flowChartAlternateProcess">
            <a:avLst/>
          </a:prstGeom>
          <a:solidFill>
            <a:srgbClr val="F0DAD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rgbClr val="000000"/>
                </a:solidFill>
                <a:ea typeface="SimSun" panose="02010600030101010101" pitchFamily="2" charset="-122"/>
              </a:rPr>
              <a:t>AGENŢIA NAŢIONALĂ PENTRU ZOOTEHNIE "PROF. DR. G. K. CONSTANTINESCU"</a:t>
            </a:r>
            <a:endParaRPr lang="ro-RO" b="1" dirty="0" smtClean="0">
              <a:solidFill>
                <a:prstClr val="black"/>
              </a:solidFill>
            </a:endParaRPr>
          </a:p>
        </p:txBody>
      </p:sp>
      <p:sp>
        <p:nvSpPr>
          <p:cNvPr id="12" name="Flowchart: Alternate Process 11"/>
          <p:cNvSpPr/>
          <p:nvPr/>
        </p:nvSpPr>
        <p:spPr>
          <a:xfrm>
            <a:off x="5891911" y="4757827"/>
            <a:ext cx="2645630" cy="791319"/>
          </a:xfrm>
          <a:prstGeom prst="flowChartAlternateProcess">
            <a:avLst/>
          </a:prstGeom>
          <a:solidFill>
            <a:srgbClr val="F0DAD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rgbClr val="000000"/>
                </a:solidFill>
                <a:ea typeface="SimSun" panose="02010600030101010101" pitchFamily="2" charset="-122"/>
              </a:rPr>
              <a:t>ADEVERINTĂ</a:t>
            </a:r>
            <a:endParaRPr lang="ro-RO" b="1" dirty="0" smtClean="0">
              <a:solidFill>
                <a:prstClr val="black"/>
              </a:solidFill>
            </a:endParaRPr>
          </a:p>
        </p:txBody>
      </p:sp>
      <p:sp>
        <p:nvSpPr>
          <p:cNvPr id="13" name="Oval 12"/>
          <p:cNvSpPr/>
          <p:nvPr/>
        </p:nvSpPr>
        <p:spPr>
          <a:xfrm>
            <a:off x="1147250" y="5282790"/>
            <a:ext cx="3447069" cy="1185341"/>
          </a:xfrm>
          <a:prstGeom prst="ellipse">
            <a:avLst/>
          </a:prstGeom>
          <a:solidFill>
            <a:srgbClr val="92D05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smtClean="0">
                <a:solidFill>
                  <a:prstClr val="black"/>
                </a:solidFill>
              </a:rPr>
              <a:t>REGISTRUL PENTRU EVIDENȚA FURNIZORILOR DE PURCEI</a:t>
            </a:r>
          </a:p>
        </p:txBody>
      </p:sp>
      <p:sp>
        <p:nvSpPr>
          <p:cNvPr id="14" name="Right Arrow 13"/>
          <p:cNvSpPr/>
          <p:nvPr/>
        </p:nvSpPr>
        <p:spPr>
          <a:xfrm rot="7866709">
            <a:off x="3542552" y="4457280"/>
            <a:ext cx="839890" cy="699706"/>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black"/>
              </a:solidFill>
            </a:endParaRPr>
          </a:p>
        </p:txBody>
      </p:sp>
      <p:sp>
        <p:nvSpPr>
          <p:cNvPr id="15" name="Right Arrow 14"/>
          <p:cNvSpPr/>
          <p:nvPr/>
        </p:nvSpPr>
        <p:spPr>
          <a:xfrm rot="2846306">
            <a:off x="6004551" y="4143505"/>
            <a:ext cx="689101" cy="531108"/>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black"/>
              </a:solidFill>
            </a:endParaRPr>
          </a:p>
        </p:txBody>
      </p:sp>
      <p:sp>
        <p:nvSpPr>
          <p:cNvPr id="16" name="Right Arrow 15"/>
          <p:cNvSpPr/>
          <p:nvPr/>
        </p:nvSpPr>
        <p:spPr>
          <a:xfrm rot="1161454">
            <a:off x="8525334" y="5222629"/>
            <a:ext cx="402062" cy="531108"/>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black"/>
              </a:solidFill>
            </a:endParaRPr>
          </a:p>
        </p:txBody>
      </p:sp>
    </p:spTree>
    <p:extLst>
      <p:ext uri="{BB962C8B-B14F-4D97-AF65-F5344CB8AC3E}">
        <p14:creationId xmlns:p14="http://schemas.microsoft.com/office/powerpoint/2010/main" val="486313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D74D5-1CF6-458C-BF7A-56EC3F6DD238}" type="slidenum">
              <a:rPr lang="ro-RO" smtClean="0">
                <a:solidFill>
                  <a:prstClr val="black">
                    <a:tint val="75000"/>
                  </a:prstClr>
                </a:solidFill>
              </a:rPr>
              <a:pPr/>
              <a:t>5</a:t>
            </a:fld>
            <a:endParaRPr lang="ro-RO">
              <a:solidFill>
                <a:prstClr val="black">
                  <a:tint val="75000"/>
                </a:prstClr>
              </a:solidFill>
            </a:endParaRPr>
          </a:p>
        </p:txBody>
      </p:sp>
      <p:sp>
        <p:nvSpPr>
          <p:cNvPr id="27" name="Flowchart: Alternate Process 26"/>
          <p:cNvSpPr/>
          <p:nvPr/>
        </p:nvSpPr>
        <p:spPr>
          <a:xfrm>
            <a:off x="9140738" y="1587134"/>
            <a:ext cx="2645630" cy="1534468"/>
          </a:xfrm>
          <a:prstGeom prst="flowChartAlternateProcess">
            <a:avLst/>
          </a:prstGeom>
          <a:solidFill>
            <a:srgbClr val="FF0000">
              <a:alpha val="51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DIRECȚIA PENTRU AGRICULTURĂ JUDEȚEANĂ</a:t>
            </a:r>
          </a:p>
        </p:txBody>
      </p:sp>
      <p:sp>
        <p:nvSpPr>
          <p:cNvPr id="25" name="Rounded Rectangle 24"/>
          <p:cNvSpPr/>
          <p:nvPr/>
        </p:nvSpPr>
        <p:spPr>
          <a:xfrm>
            <a:off x="2870785" y="57794"/>
            <a:ext cx="6652705" cy="499971"/>
          </a:xfrm>
          <a:prstGeom prst="roundRect">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smtClean="0">
                <a:solidFill>
                  <a:prstClr val="black"/>
                </a:solidFill>
              </a:rPr>
              <a:t>ETAPE DE IMPLEMENTARE DUPĂ APROBAREA HG</a:t>
            </a:r>
            <a:endParaRPr lang="en-US" dirty="0">
              <a:solidFill>
                <a:prstClr val="black"/>
              </a:solidFill>
            </a:endParaRPr>
          </a:p>
        </p:txBody>
      </p:sp>
      <p:sp>
        <p:nvSpPr>
          <p:cNvPr id="48" name="Flowchart: Alternate Process 47"/>
          <p:cNvSpPr/>
          <p:nvPr/>
        </p:nvSpPr>
        <p:spPr>
          <a:xfrm>
            <a:off x="1998482" y="783822"/>
            <a:ext cx="9040305" cy="603417"/>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ETAPA III</a:t>
            </a:r>
          </a:p>
          <a:p>
            <a:pPr algn="ctr"/>
            <a:r>
              <a:rPr lang="ro-RO" b="1" dirty="0" smtClean="0">
                <a:solidFill>
                  <a:prstClr val="black"/>
                </a:solidFill>
              </a:rPr>
              <a:t>NOTIFICARE DAJ DE CĂTRE FURNIZORI</a:t>
            </a:r>
            <a:endParaRPr lang="en-US" b="1" dirty="0">
              <a:solidFill>
                <a:prstClr val="black"/>
              </a:solidFill>
            </a:endParaRPr>
          </a:p>
        </p:txBody>
      </p:sp>
      <p:sp>
        <p:nvSpPr>
          <p:cNvPr id="14" name="Right Arrow 13"/>
          <p:cNvSpPr/>
          <p:nvPr/>
        </p:nvSpPr>
        <p:spPr>
          <a:xfrm>
            <a:off x="3399033" y="5377771"/>
            <a:ext cx="839890" cy="699706"/>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black"/>
              </a:solidFill>
            </a:endParaRPr>
          </a:p>
        </p:txBody>
      </p:sp>
      <p:sp>
        <p:nvSpPr>
          <p:cNvPr id="16" name="Right Arrow 15"/>
          <p:cNvSpPr/>
          <p:nvPr/>
        </p:nvSpPr>
        <p:spPr>
          <a:xfrm>
            <a:off x="8343614" y="5488792"/>
            <a:ext cx="575248" cy="531108"/>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black"/>
              </a:solidFill>
            </a:endParaRPr>
          </a:p>
        </p:txBody>
      </p:sp>
      <p:sp>
        <p:nvSpPr>
          <p:cNvPr id="17" name="Flowchart: Alternate Process 16"/>
          <p:cNvSpPr/>
          <p:nvPr/>
        </p:nvSpPr>
        <p:spPr>
          <a:xfrm>
            <a:off x="1886385" y="3714014"/>
            <a:ext cx="9040305" cy="629719"/>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ETAPA IV</a:t>
            </a:r>
          </a:p>
          <a:p>
            <a:pPr algn="ctr"/>
            <a:r>
              <a:rPr lang="ro-RO" b="1" dirty="0" smtClean="0">
                <a:solidFill>
                  <a:prstClr val="black"/>
                </a:solidFill>
              </a:rPr>
              <a:t>NOTIFICARE DAJ CĂTRE PROCESATOR</a:t>
            </a:r>
            <a:endParaRPr lang="en-US" b="1" dirty="0">
              <a:solidFill>
                <a:prstClr val="black"/>
              </a:solidFill>
            </a:endParaRPr>
          </a:p>
        </p:txBody>
      </p:sp>
      <p:sp>
        <p:nvSpPr>
          <p:cNvPr id="20" name="Flowchart: Alternate Process 19"/>
          <p:cNvSpPr/>
          <p:nvPr/>
        </p:nvSpPr>
        <p:spPr>
          <a:xfrm>
            <a:off x="637796" y="4960390"/>
            <a:ext cx="2645630" cy="1534468"/>
          </a:xfrm>
          <a:prstGeom prst="flowChartAlternateProcess">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DIRECȚIA PENTRU AGRICULTURĂ JUDEȚEANĂ</a:t>
            </a:r>
          </a:p>
        </p:txBody>
      </p:sp>
      <p:sp>
        <p:nvSpPr>
          <p:cNvPr id="22" name="Flowchart: Alternate Process 21"/>
          <p:cNvSpPr/>
          <p:nvPr/>
        </p:nvSpPr>
        <p:spPr>
          <a:xfrm>
            <a:off x="4354531" y="4583742"/>
            <a:ext cx="3978764" cy="2121732"/>
          </a:xfrm>
          <a:prstGeom prst="flowChartAlternateProcess">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dirty="0">
                <a:solidFill>
                  <a:srgbClr val="000000"/>
                </a:solidFill>
                <a:ea typeface="SimSun" panose="02010600030101010101" pitchFamily="2" charset="-122"/>
              </a:rPr>
              <a:t>notifică </a:t>
            </a:r>
            <a:r>
              <a:rPr lang="ro-RO" i="1" dirty="0">
                <a:solidFill>
                  <a:srgbClr val="000000"/>
                </a:solidFill>
                <a:ea typeface="SimSun" panose="02010600030101010101" pitchFamily="2" charset="-122"/>
              </a:rPr>
              <a:t>procesatorul</a:t>
            </a:r>
            <a:r>
              <a:rPr lang="ro-RO" dirty="0">
                <a:solidFill>
                  <a:srgbClr val="000000"/>
                </a:solidFill>
                <a:ea typeface="Times New Roman" panose="02020603050405020304" pitchFamily="18" charset="0"/>
              </a:rPr>
              <a:t> sau altă persoana juridică, </a:t>
            </a:r>
            <a:r>
              <a:rPr lang="ro-RO" dirty="0" smtClean="0">
                <a:solidFill>
                  <a:srgbClr val="000000"/>
                </a:solidFill>
                <a:ea typeface="SimSun" panose="02010600030101010101" pitchFamily="2" charset="-122"/>
              </a:rPr>
              <a:t>cu </a:t>
            </a:r>
            <a:r>
              <a:rPr lang="ro-RO" dirty="0">
                <a:solidFill>
                  <a:srgbClr val="000000"/>
                </a:solidFill>
                <a:ea typeface="SimSun" panose="02010600030101010101" pitchFamily="2" charset="-122"/>
              </a:rPr>
              <a:t>privire la furnizorul de </a:t>
            </a:r>
            <a:r>
              <a:rPr lang="ro-RO" i="1" dirty="0">
                <a:solidFill>
                  <a:srgbClr val="000000"/>
                </a:solidFill>
                <a:ea typeface="SimSun" panose="02010600030101010101" pitchFamily="2" charset="-122"/>
              </a:rPr>
              <a:t>purcei din rasele Bazna și/sau </a:t>
            </a:r>
            <a:r>
              <a:rPr lang="ro-RO" i="1" dirty="0" err="1">
                <a:solidFill>
                  <a:srgbClr val="000000"/>
                </a:solidFill>
                <a:ea typeface="SimSun" panose="02010600030101010101" pitchFamily="2" charset="-122"/>
              </a:rPr>
              <a:t>Mangalita</a:t>
            </a:r>
            <a:r>
              <a:rPr lang="ro-RO" i="1" dirty="0">
                <a:solidFill>
                  <a:srgbClr val="000000"/>
                </a:solidFill>
                <a:ea typeface="SimSun" panose="02010600030101010101" pitchFamily="2" charset="-122"/>
              </a:rPr>
              <a:t>,</a:t>
            </a:r>
            <a:r>
              <a:rPr lang="ro-RO" dirty="0">
                <a:solidFill>
                  <a:srgbClr val="000000"/>
                </a:solidFill>
                <a:ea typeface="SimSun" panose="02010600030101010101" pitchFamily="2" charset="-122"/>
              </a:rPr>
              <a:t> precum și  numărul de purcei disponibili pentru livrare și îi transmite acestuia lista cu </a:t>
            </a:r>
            <a:r>
              <a:rPr lang="ro-RO" i="1" dirty="0">
                <a:solidFill>
                  <a:srgbClr val="000000"/>
                </a:solidFill>
                <a:ea typeface="SimSun" panose="02010600030101010101" pitchFamily="2" charset="-122"/>
              </a:rPr>
              <a:t>beneficiarii</a:t>
            </a:r>
            <a:r>
              <a:rPr lang="ro-RO" dirty="0">
                <a:solidFill>
                  <a:srgbClr val="000000"/>
                </a:solidFill>
                <a:ea typeface="SimSun" panose="02010600030101010101" pitchFamily="2" charset="-122"/>
              </a:rPr>
              <a:t> înscriși în </a:t>
            </a:r>
            <a:r>
              <a:rPr lang="ro-RO" i="1" dirty="0">
                <a:solidFill>
                  <a:srgbClr val="000000"/>
                </a:solidFill>
                <a:ea typeface="SimSun" panose="02010600030101010101" pitchFamily="2" charset="-122"/>
              </a:rPr>
              <a:t>Program</a:t>
            </a:r>
            <a:endParaRPr lang="ro-RO" b="1" dirty="0" smtClean="0">
              <a:solidFill>
                <a:prstClr val="black"/>
              </a:solidFill>
            </a:endParaRPr>
          </a:p>
        </p:txBody>
      </p:sp>
      <p:sp>
        <p:nvSpPr>
          <p:cNvPr id="23" name="Flowchart: Alternate Process 22"/>
          <p:cNvSpPr/>
          <p:nvPr/>
        </p:nvSpPr>
        <p:spPr>
          <a:xfrm>
            <a:off x="9226865" y="4987112"/>
            <a:ext cx="2645630" cy="1534468"/>
          </a:xfrm>
          <a:prstGeom prst="flowChartAlternateProcess">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b="1">
                <a:solidFill>
                  <a:prstClr val="black"/>
                </a:solidFill>
              </a:rPr>
              <a:t>PROCESATORII</a:t>
            </a:r>
          </a:p>
          <a:p>
            <a:pPr lvl="0" algn="ctr"/>
            <a:r>
              <a:rPr lang="ro-RO" b="1">
                <a:solidFill>
                  <a:prstClr val="black"/>
                </a:solidFill>
              </a:rPr>
              <a:t>CARNE</a:t>
            </a:r>
          </a:p>
          <a:p>
            <a:pPr lvl="0" algn="ctr"/>
            <a:r>
              <a:rPr lang="ro-RO" b="1">
                <a:solidFill>
                  <a:prstClr val="black"/>
                </a:solidFill>
              </a:rPr>
              <a:t>BAZNA ȘI/SAU MANGALIȚA</a:t>
            </a:r>
            <a:endParaRPr lang="en-US" b="1" dirty="0">
              <a:solidFill>
                <a:prstClr val="black"/>
              </a:solidFill>
            </a:endParaRPr>
          </a:p>
        </p:txBody>
      </p:sp>
      <p:sp>
        <p:nvSpPr>
          <p:cNvPr id="24" name="Flowchart: Alternate Process 23"/>
          <p:cNvSpPr/>
          <p:nvPr/>
        </p:nvSpPr>
        <p:spPr>
          <a:xfrm>
            <a:off x="1173348" y="1587134"/>
            <a:ext cx="2645630" cy="1534468"/>
          </a:xfrm>
          <a:prstGeom prst="flowChartAlternateProcess">
            <a:avLst/>
          </a:prstGeom>
          <a:solidFill>
            <a:srgbClr val="FF0000">
              <a:alpha val="51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b="1">
                <a:solidFill>
                  <a:prstClr val="black"/>
                </a:solidFill>
              </a:rPr>
              <a:t>FURNIZORII PURCEI</a:t>
            </a:r>
          </a:p>
          <a:p>
            <a:pPr lvl="0" algn="ctr"/>
            <a:r>
              <a:rPr lang="ro-RO" b="1">
                <a:solidFill>
                  <a:prstClr val="black"/>
                </a:solidFill>
              </a:rPr>
              <a:t>BAZNA ȘI/SAU MANGALIȚA</a:t>
            </a:r>
            <a:endParaRPr lang="en-US" b="1" dirty="0">
              <a:solidFill>
                <a:prstClr val="black"/>
              </a:solidFill>
            </a:endParaRPr>
          </a:p>
        </p:txBody>
      </p:sp>
      <p:sp>
        <p:nvSpPr>
          <p:cNvPr id="26" name="Flowchart: Alternate Process 25"/>
          <p:cNvSpPr/>
          <p:nvPr/>
        </p:nvSpPr>
        <p:spPr>
          <a:xfrm>
            <a:off x="4519825" y="1587134"/>
            <a:ext cx="3978764" cy="1534468"/>
          </a:xfrm>
          <a:prstGeom prst="flowChartAlternateProcess">
            <a:avLst/>
          </a:prstGeom>
          <a:solidFill>
            <a:srgbClr val="FF0000">
              <a:alpha val="51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dirty="0" smtClean="0">
                <a:solidFill>
                  <a:srgbClr val="000000"/>
                </a:solidFill>
                <a:ea typeface="SimSun" panose="02010600030101010101" pitchFamily="2" charset="-122"/>
              </a:rPr>
              <a:t>Notifica DAJ cu privire la numărul de purcei înțărcați, </a:t>
            </a:r>
          </a:p>
          <a:p>
            <a:pPr lvl="0" algn="ctr"/>
            <a:r>
              <a:rPr lang="ro-RO" dirty="0" smtClean="0">
                <a:solidFill>
                  <a:srgbClr val="000000"/>
                </a:solidFill>
                <a:ea typeface="SimSun" panose="02010600030101010101" pitchFamily="2" charset="-122"/>
              </a:rPr>
              <a:t> cu greutatea minimă de 10 kg/cap, care pot fi livrați</a:t>
            </a:r>
            <a:endParaRPr lang="en-US" dirty="0">
              <a:solidFill>
                <a:prstClr val="black"/>
              </a:solidFill>
            </a:endParaRPr>
          </a:p>
        </p:txBody>
      </p:sp>
      <p:sp>
        <p:nvSpPr>
          <p:cNvPr id="28" name="Right Arrow 27"/>
          <p:cNvSpPr/>
          <p:nvPr/>
        </p:nvSpPr>
        <p:spPr>
          <a:xfrm>
            <a:off x="3881777" y="2148868"/>
            <a:ext cx="575248" cy="531108"/>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black"/>
              </a:solidFill>
            </a:endParaRPr>
          </a:p>
        </p:txBody>
      </p:sp>
      <p:sp>
        <p:nvSpPr>
          <p:cNvPr id="29" name="Right Arrow 28"/>
          <p:cNvSpPr/>
          <p:nvPr/>
        </p:nvSpPr>
        <p:spPr>
          <a:xfrm>
            <a:off x="8507474" y="2125046"/>
            <a:ext cx="575248" cy="531108"/>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black"/>
              </a:solidFill>
            </a:endParaRPr>
          </a:p>
        </p:txBody>
      </p:sp>
    </p:spTree>
    <p:extLst>
      <p:ext uri="{BB962C8B-B14F-4D97-AF65-F5344CB8AC3E}">
        <p14:creationId xmlns:p14="http://schemas.microsoft.com/office/powerpoint/2010/main" val="2948455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D74D5-1CF6-458C-BF7A-56EC3F6DD238}" type="slidenum">
              <a:rPr lang="ro-RO" smtClean="0">
                <a:solidFill>
                  <a:prstClr val="black">
                    <a:tint val="75000"/>
                  </a:prstClr>
                </a:solidFill>
              </a:rPr>
              <a:pPr/>
              <a:t>6</a:t>
            </a:fld>
            <a:endParaRPr lang="ro-RO">
              <a:solidFill>
                <a:prstClr val="black">
                  <a:tint val="75000"/>
                </a:prstClr>
              </a:solidFill>
            </a:endParaRPr>
          </a:p>
        </p:txBody>
      </p:sp>
      <p:sp>
        <p:nvSpPr>
          <p:cNvPr id="27" name="Flowchart: Alternate Process 26"/>
          <p:cNvSpPr/>
          <p:nvPr/>
        </p:nvSpPr>
        <p:spPr>
          <a:xfrm>
            <a:off x="9140738" y="1587134"/>
            <a:ext cx="2645630" cy="1534468"/>
          </a:xfrm>
          <a:prstGeom prst="flowChartAlternateProcess">
            <a:avLst/>
          </a:prstGeom>
          <a:solidFill>
            <a:srgbClr val="FF0000">
              <a:alpha val="51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CRESCĂTOR DE PORCI</a:t>
            </a:r>
          </a:p>
        </p:txBody>
      </p:sp>
      <p:sp>
        <p:nvSpPr>
          <p:cNvPr id="25" name="Rounded Rectangle 24"/>
          <p:cNvSpPr/>
          <p:nvPr/>
        </p:nvSpPr>
        <p:spPr>
          <a:xfrm>
            <a:off x="2870785" y="57794"/>
            <a:ext cx="6652705" cy="499971"/>
          </a:xfrm>
          <a:prstGeom prst="roundRect">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smtClean="0">
                <a:solidFill>
                  <a:prstClr val="black"/>
                </a:solidFill>
              </a:rPr>
              <a:t>ETAPE DE IMPLEMENTARE DUPĂ APROBAREA HG</a:t>
            </a:r>
            <a:endParaRPr lang="en-US" dirty="0">
              <a:solidFill>
                <a:prstClr val="black"/>
              </a:solidFill>
            </a:endParaRPr>
          </a:p>
        </p:txBody>
      </p:sp>
      <p:sp>
        <p:nvSpPr>
          <p:cNvPr id="48" name="Flowchart: Alternate Process 47"/>
          <p:cNvSpPr/>
          <p:nvPr/>
        </p:nvSpPr>
        <p:spPr>
          <a:xfrm>
            <a:off x="1998482" y="783822"/>
            <a:ext cx="9040305" cy="603417"/>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ETAPA V</a:t>
            </a:r>
          </a:p>
          <a:p>
            <a:pPr algn="ctr"/>
            <a:r>
              <a:rPr lang="ro-RO" b="1" dirty="0" smtClean="0">
                <a:solidFill>
                  <a:prstClr val="black"/>
                </a:solidFill>
              </a:rPr>
              <a:t>ÎNCHEIERE CONTRACT PROCESATOR - CRESCĂTOR</a:t>
            </a:r>
            <a:endParaRPr lang="en-US" b="1" dirty="0">
              <a:solidFill>
                <a:prstClr val="black"/>
              </a:solidFill>
            </a:endParaRPr>
          </a:p>
        </p:txBody>
      </p:sp>
      <p:sp>
        <p:nvSpPr>
          <p:cNvPr id="20" name="Flowchart: Alternate Process 19"/>
          <p:cNvSpPr/>
          <p:nvPr/>
        </p:nvSpPr>
        <p:spPr>
          <a:xfrm>
            <a:off x="1143971" y="4586388"/>
            <a:ext cx="2645630" cy="1026159"/>
          </a:xfrm>
          <a:prstGeom prst="flowChartAlternateProcess">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DIRECȚIA PENTRU AGRICULTURĂ JUDEȚEANĂ</a:t>
            </a:r>
          </a:p>
        </p:txBody>
      </p:sp>
      <p:sp>
        <p:nvSpPr>
          <p:cNvPr id="24" name="Flowchart: Alternate Process 23"/>
          <p:cNvSpPr/>
          <p:nvPr/>
        </p:nvSpPr>
        <p:spPr>
          <a:xfrm>
            <a:off x="1173348" y="1587134"/>
            <a:ext cx="2645630" cy="1534468"/>
          </a:xfrm>
          <a:prstGeom prst="flowChartAlternateProcess">
            <a:avLst/>
          </a:prstGeom>
          <a:solidFill>
            <a:srgbClr val="FF0000">
              <a:alpha val="51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PROCESATOR</a:t>
            </a:r>
            <a:endParaRPr lang="en-US" b="1" dirty="0">
              <a:solidFill>
                <a:prstClr val="black"/>
              </a:solidFill>
            </a:endParaRPr>
          </a:p>
        </p:txBody>
      </p:sp>
      <p:sp>
        <p:nvSpPr>
          <p:cNvPr id="26" name="Flowchart: Alternate Process 25"/>
          <p:cNvSpPr/>
          <p:nvPr/>
        </p:nvSpPr>
        <p:spPr>
          <a:xfrm>
            <a:off x="4519825" y="1587134"/>
            <a:ext cx="3978764" cy="1534468"/>
          </a:xfrm>
          <a:prstGeom prst="flowChartAlternateProcess">
            <a:avLst/>
          </a:prstGeom>
          <a:solidFill>
            <a:srgbClr val="FF0000">
              <a:alpha val="51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rgbClr val="000000"/>
                </a:solidFill>
                <a:ea typeface="SimSun" panose="02010600030101010101" pitchFamily="2" charset="-122"/>
              </a:rPr>
              <a:t>CONTRACT </a:t>
            </a:r>
          </a:p>
          <a:p>
            <a:pPr algn="ctr"/>
            <a:r>
              <a:rPr lang="ro-RO" b="1" dirty="0" smtClean="0">
                <a:solidFill>
                  <a:srgbClr val="000000"/>
                </a:solidFill>
                <a:ea typeface="SimSun" panose="02010600030101010101" pitchFamily="2" charset="-122"/>
              </a:rPr>
              <a:t>CONFORM MODELULUI CADRU STABILIT PRIN HG</a:t>
            </a:r>
            <a:endParaRPr lang="en-US" b="1" dirty="0">
              <a:solidFill>
                <a:prstClr val="black"/>
              </a:solidFill>
            </a:endParaRPr>
          </a:p>
        </p:txBody>
      </p:sp>
      <p:sp>
        <p:nvSpPr>
          <p:cNvPr id="28" name="Right Arrow 27"/>
          <p:cNvSpPr/>
          <p:nvPr/>
        </p:nvSpPr>
        <p:spPr>
          <a:xfrm>
            <a:off x="3881777" y="2148868"/>
            <a:ext cx="575248" cy="531108"/>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black"/>
              </a:solidFill>
            </a:endParaRPr>
          </a:p>
        </p:txBody>
      </p:sp>
      <p:sp>
        <p:nvSpPr>
          <p:cNvPr id="29" name="Right Arrow 28"/>
          <p:cNvSpPr/>
          <p:nvPr/>
        </p:nvSpPr>
        <p:spPr>
          <a:xfrm>
            <a:off x="8507474" y="2125046"/>
            <a:ext cx="575248" cy="531108"/>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black"/>
              </a:solidFill>
            </a:endParaRPr>
          </a:p>
        </p:txBody>
      </p:sp>
      <p:sp>
        <p:nvSpPr>
          <p:cNvPr id="18" name="Flowchart: Alternate Process 17"/>
          <p:cNvSpPr/>
          <p:nvPr/>
        </p:nvSpPr>
        <p:spPr>
          <a:xfrm>
            <a:off x="1173348" y="3519319"/>
            <a:ext cx="2645630" cy="511269"/>
          </a:xfrm>
          <a:prstGeom prst="flowChartAlternateProcess">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TRANSMITE CONTRACT </a:t>
            </a:r>
          </a:p>
          <a:p>
            <a:pPr algn="ctr"/>
            <a:r>
              <a:rPr lang="ro-RO" b="1" dirty="0" smtClean="0">
                <a:solidFill>
                  <a:prstClr val="black"/>
                </a:solidFill>
              </a:rPr>
              <a:t>ÎN 3 ZILE DE LA SEMNARE</a:t>
            </a:r>
          </a:p>
        </p:txBody>
      </p:sp>
      <p:sp>
        <p:nvSpPr>
          <p:cNvPr id="19" name="Right Arrow 18"/>
          <p:cNvSpPr/>
          <p:nvPr/>
        </p:nvSpPr>
        <p:spPr>
          <a:xfrm rot="5400000">
            <a:off x="2327259" y="3151367"/>
            <a:ext cx="337807" cy="315531"/>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black"/>
              </a:solidFill>
            </a:endParaRPr>
          </a:p>
        </p:txBody>
      </p:sp>
      <p:sp>
        <p:nvSpPr>
          <p:cNvPr id="21" name="Right Arrow 20"/>
          <p:cNvSpPr/>
          <p:nvPr/>
        </p:nvSpPr>
        <p:spPr>
          <a:xfrm rot="5400000">
            <a:off x="2297882" y="4124291"/>
            <a:ext cx="337807" cy="315531"/>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black"/>
              </a:solidFill>
            </a:endParaRPr>
          </a:p>
        </p:txBody>
      </p:sp>
      <p:sp>
        <p:nvSpPr>
          <p:cNvPr id="30" name="Flowchart: Alternate Process 29"/>
          <p:cNvSpPr/>
          <p:nvPr/>
        </p:nvSpPr>
        <p:spPr>
          <a:xfrm>
            <a:off x="4457024" y="4715109"/>
            <a:ext cx="2645630" cy="768715"/>
          </a:xfrm>
          <a:prstGeom prst="flowChartAlternateProcess">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VERIFICA CONFORMITATEA </a:t>
            </a:r>
          </a:p>
          <a:p>
            <a:pPr algn="ctr"/>
            <a:r>
              <a:rPr lang="ro-RO" b="1" dirty="0" smtClean="0">
                <a:solidFill>
                  <a:prstClr val="black"/>
                </a:solidFill>
              </a:rPr>
              <a:t>ÎN 2 ZILE</a:t>
            </a:r>
          </a:p>
        </p:txBody>
      </p:sp>
      <p:sp>
        <p:nvSpPr>
          <p:cNvPr id="31" name="Right Arrow 30"/>
          <p:cNvSpPr/>
          <p:nvPr/>
        </p:nvSpPr>
        <p:spPr>
          <a:xfrm>
            <a:off x="3954409" y="4946361"/>
            <a:ext cx="337807" cy="315531"/>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black"/>
              </a:solidFill>
            </a:endParaRPr>
          </a:p>
        </p:txBody>
      </p:sp>
      <p:sp>
        <p:nvSpPr>
          <p:cNvPr id="32" name="Right Arrow 31"/>
          <p:cNvSpPr/>
          <p:nvPr/>
        </p:nvSpPr>
        <p:spPr>
          <a:xfrm>
            <a:off x="7267462" y="4941700"/>
            <a:ext cx="337807" cy="315531"/>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black"/>
              </a:solidFill>
            </a:endParaRPr>
          </a:p>
        </p:txBody>
      </p:sp>
      <p:sp>
        <p:nvSpPr>
          <p:cNvPr id="33" name="Flowchart: Alternate Process 32"/>
          <p:cNvSpPr/>
          <p:nvPr/>
        </p:nvSpPr>
        <p:spPr>
          <a:xfrm>
            <a:off x="7817923" y="4715109"/>
            <a:ext cx="2645630" cy="768715"/>
          </a:xfrm>
          <a:prstGeom prst="flowChartAlternateProcess">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ÎNȘTIINȚEAZĂ PROCESATORUL </a:t>
            </a:r>
          </a:p>
        </p:txBody>
      </p:sp>
    </p:spTree>
    <p:extLst>
      <p:ext uri="{BB962C8B-B14F-4D97-AF65-F5344CB8AC3E}">
        <p14:creationId xmlns:p14="http://schemas.microsoft.com/office/powerpoint/2010/main" val="4264925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D74D5-1CF6-458C-BF7A-56EC3F6DD238}" type="slidenum">
              <a:rPr lang="ro-RO" smtClean="0">
                <a:solidFill>
                  <a:prstClr val="black">
                    <a:tint val="75000"/>
                  </a:prstClr>
                </a:solidFill>
              </a:rPr>
              <a:pPr/>
              <a:t>7</a:t>
            </a:fld>
            <a:endParaRPr lang="ro-RO">
              <a:solidFill>
                <a:prstClr val="black">
                  <a:tint val="75000"/>
                </a:prstClr>
              </a:solidFill>
            </a:endParaRPr>
          </a:p>
        </p:txBody>
      </p:sp>
      <p:sp>
        <p:nvSpPr>
          <p:cNvPr id="27" name="Flowchart: Alternate Process 26"/>
          <p:cNvSpPr/>
          <p:nvPr/>
        </p:nvSpPr>
        <p:spPr>
          <a:xfrm>
            <a:off x="8603589" y="2859377"/>
            <a:ext cx="3326878" cy="1131938"/>
          </a:xfrm>
          <a:prstGeom prst="flowChartAlternateProcess">
            <a:avLst/>
          </a:prstGeom>
          <a:solidFill>
            <a:schemeClr val="accent1">
              <a:lumMod val="20000"/>
              <a:lumOff val="80000"/>
              <a:alpha val="51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PREDĂ PURCEII LA CRESCĂTOR</a:t>
            </a:r>
          </a:p>
        </p:txBody>
      </p:sp>
      <p:sp>
        <p:nvSpPr>
          <p:cNvPr id="25" name="Rounded Rectangle 24"/>
          <p:cNvSpPr/>
          <p:nvPr/>
        </p:nvSpPr>
        <p:spPr>
          <a:xfrm>
            <a:off x="2870785" y="57794"/>
            <a:ext cx="6652705" cy="499971"/>
          </a:xfrm>
          <a:prstGeom prst="roundRect">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smtClean="0">
                <a:solidFill>
                  <a:prstClr val="black"/>
                </a:solidFill>
              </a:rPr>
              <a:t>ETAPE DE IMPLEMENTARE DUPĂ APROBAREA HG</a:t>
            </a:r>
            <a:endParaRPr lang="en-US" dirty="0">
              <a:solidFill>
                <a:prstClr val="black"/>
              </a:solidFill>
            </a:endParaRPr>
          </a:p>
        </p:txBody>
      </p:sp>
      <p:sp>
        <p:nvSpPr>
          <p:cNvPr id="48" name="Flowchart: Alternate Process 47"/>
          <p:cNvSpPr/>
          <p:nvPr/>
        </p:nvSpPr>
        <p:spPr>
          <a:xfrm>
            <a:off x="1998482" y="783822"/>
            <a:ext cx="9040305" cy="603417"/>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ETAPA VI</a:t>
            </a:r>
          </a:p>
          <a:p>
            <a:pPr algn="ctr"/>
            <a:r>
              <a:rPr lang="ro-RO" b="1" dirty="0" smtClean="0">
                <a:solidFill>
                  <a:prstClr val="black"/>
                </a:solidFill>
              </a:rPr>
              <a:t>PRELUARE PURCEI DE LA FURNIZOR ȘI PREDARE LA CRESCĂTOR</a:t>
            </a:r>
            <a:endParaRPr lang="en-US" b="1" dirty="0">
              <a:solidFill>
                <a:prstClr val="black"/>
              </a:solidFill>
            </a:endParaRPr>
          </a:p>
        </p:txBody>
      </p:sp>
      <p:sp>
        <p:nvSpPr>
          <p:cNvPr id="24" name="Flowchart: Alternate Process 23"/>
          <p:cNvSpPr/>
          <p:nvPr/>
        </p:nvSpPr>
        <p:spPr>
          <a:xfrm>
            <a:off x="4982717" y="2859377"/>
            <a:ext cx="2645630" cy="1320523"/>
          </a:xfrm>
          <a:prstGeom prst="flowChartAlternateProcess">
            <a:avLst/>
          </a:prstGeom>
          <a:solidFill>
            <a:srgbClr val="FF0000">
              <a:alpha val="51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PROCESATOR</a:t>
            </a:r>
            <a:endParaRPr lang="en-US" b="1" dirty="0">
              <a:solidFill>
                <a:prstClr val="black"/>
              </a:solidFill>
            </a:endParaRPr>
          </a:p>
        </p:txBody>
      </p:sp>
      <p:sp>
        <p:nvSpPr>
          <p:cNvPr id="26" name="Flowchart: Alternate Process 25"/>
          <p:cNvSpPr/>
          <p:nvPr/>
        </p:nvSpPr>
        <p:spPr>
          <a:xfrm>
            <a:off x="265158" y="2859377"/>
            <a:ext cx="3978764" cy="1131938"/>
          </a:xfrm>
          <a:prstGeom prst="flowChartAlternateProcess">
            <a:avLst/>
          </a:prstGeom>
          <a:solidFill>
            <a:schemeClr val="accent1">
              <a:lumMod val="20000"/>
              <a:lumOff val="80000"/>
              <a:alpha val="51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rgbClr val="000000"/>
                </a:solidFill>
                <a:ea typeface="SimSun" panose="02010600030101010101" pitchFamily="2" charset="-122"/>
              </a:rPr>
              <a:t>PREIA PURCEII DE LA FURNIZOR</a:t>
            </a:r>
            <a:endParaRPr lang="en-US" b="1" dirty="0">
              <a:solidFill>
                <a:prstClr val="black"/>
              </a:solidFill>
            </a:endParaRPr>
          </a:p>
        </p:txBody>
      </p:sp>
      <p:sp>
        <p:nvSpPr>
          <p:cNvPr id="29" name="Right Arrow 28"/>
          <p:cNvSpPr/>
          <p:nvPr/>
        </p:nvSpPr>
        <p:spPr>
          <a:xfrm>
            <a:off x="7780646" y="3193136"/>
            <a:ext cx="575248" cy="531108"/>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black"/>
              </a:solidFill>
            </a:endParaRPr>
          </a:p>
        </p:txBody>
      </p:sp>
      <p:sp>
        <p:nvSpPr>
          <p:cNvPr id="19" name="Right Arrow 18"/>
          <p:cNvSpPr/>
          <p:nvPr/>
        </p:nvSpPr>
        <p:spPr>
          <a:xfrm>
            <a:off x="4352515" y="3247030"/>
            <a:ext cx="528484" cy="477214"/>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black"/>
              </a:solidFill>
            </a:endParaRPr>
          </a:p>
        </p:txBody>
      </p:sp>
      <p:sp>
        <p:nvSpPr>
          <p:cNvPr id="22" name="Explosion 2 21"/>
          <p:cNvSpPr/>
          <p:nvPr/>
        </p:nvSpPr>
        <p:spPr>
          <a:xfrm>
            <a:off x="68010" y="1274193"/>
            <a:ext cx="4042078" cy="1511419"/>
          </a:xfrm>
          <a:prstGeom prst="irregularSeal2">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schemeClr val="tx1"/>
                </a:solidFill>
              </a:rPr>
              <a:t>ÎN 2 ZILE </a:t>
            </a:r>
          </a:p>
          <a:p>
            <a:pPr algn="ctr"/>
            <a:r>
              <a:rPr lang="ro-RO" dirty="0" smtClean="0">
                <a:solidFill>
                  <a:schemeClr val="tx1"/>
                </a:solidFill>
              </a:rPr>
              <a:t>DE LA ÎNȘTIINȚARE</a:t>
            </a:r>
            <a:endParaRPr lang="en-US" dirty="0">
              <a:solidFill>
                <a:schemeClr val="tx1"/>
              </a:solidFill>
            </a:endParaRPr>
          </a:p>
        </p:txBody>
      </p:sp>
      <p:sp>
        <p:nvSpPr>
          <p:cNvPr id="23" name="Flowchart: Alternate Process 22"/>
          <p:cNvSpPr/>
          <p:nvPr/>
        </p:nvSpPr>
        <p:spPr>
          <a:xfrm>
            <a:off x="2089049" y="4433567"/>
            <a:ext cx="9040305" cy="603417"/>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ETAPA VII</a:t>
            </a:r>
          </a:p>
          <a:p>
            <a:pPr algn="ctr"/>
            <a:r>
              <a:rPr lang="ro-RO" b="1" dirty="0" smtClean="0">
                <a:solidFill>
                  <a:prstClr val="black"/>
                </a:solidFill>
              </a:rPr>
              <a:t>DECONTARE PURCEI</a:t>
            </a:r>
            <a:endParaRPr lang="en-US" b="1" dirty="0">
              <a:solidFill>
                <a:prstClr val="black"/>
              </a:solidFill>
            </a:endParaRPr>
          </a:p>
        </p:txBody>
      </p:sp>
      <p:sp>
        <p:nvSpPr>
          <p:cNvPr id="34" name="Flowchart: Alternate Process 33"/>
          <p:cNvSpPr/>
          <p:nvPr/>
        </p:nvSpPr>
        <p:spPr>
          <a:xfrm>
            <a:off x="6417441" y="5231243"/>
            <a:ext cx="3326878" cy="1131938"/>
          </a:xfrm>
          <a:prstGeom prst="flowChartAlternateProcess">
            <a:avLst/>
          </a:prstGeom>
          <a:solidFill>
            <a:schemeClr val="accent1">
              <a:lumMod val="20000"/>
              <a:lumOff val="80000"/>
              <a:alpha val="51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DIRECȚIA PENTRU AGRICULTURĂ JUDEȚENE</a:t>
            </a:r>
          </a:p>
        </p:txBody>
      </p:sp>
      <p:sp>
        <p:nvSpPr>
          <p:cNvPr id="35" name="Flowchart: Alternate Process 34"/>
          <p:cNvSpPr/>
          <p:nvPr/>
        </p:nvSpPr>
        <p:spPr>
          <a:xfrm>
            <a:off x="3551507" y="5303557"/>
            <a:ext cx="2066868" cy="997027"/>
          </a:xfrm>
          <a:prstGeom prst="flowChartAlternateProcess">
            <a:avLst/>
          </a:prstGeom>
          <a:solidFill>
            <a:srgbClr val="FF0000">
              <a:alpha val="51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CERERE PLATA</a:t>
            </a:r>
            <a:endParaRPr lang="en-US" b="1" dirty="0">
              <a:solidFill>
                <a:prstClr val="black"/>
              </a:solidFill>
            </a:endParaRPr>
          </a:p>
        </p:txBody>
      </p:sp>
      <p:sp>
        <p:nvSpPr>
          <p:cNvPr id="36" name="Flowchart: Alternate Process 35"/>
          <p:cNvSpPr/>
          <p:nvPr/>
        </p:nvSpPr>
        <p:spPr>
          <a:xfrm>
            <a:off x="265159" y="5155740"/>
            <a:ext cx="2459188" cy="1131938"/>
          </a:xfrm>
          <a:prstGeom prst="flowChartAlternateProcess">
            <a:avLst/>
          </a:prstGeom>
          <a:solidFill>
            <a:schemeClr val="accent1">
              <a:lumMod val="20000"/>
              <a:lumOff val="80000"/>
              <a:alpha val="51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rgbClr val="000000"/>
                </a:solidFill>
                <a:ea typeface="SimSun" panose="02010600030101010101" pitchFamily="2" charset="-122"/>
              </a:rPr>
              <a:t>FURNIZORII DE PURCEI</a:t>
            </a:r>
            <a:endParaRPr lang="en-US" b="1" dirty="0">
              <a:solidFill>
                <a:prstClr val="black"/>
              </a:solidFill>
            </a:endParaRPr>
          </a:p>
        </p:txBody>
      </p:sp>
      <p:sp>
        <p:nvSpPr>
          <p:cNvPr id="37" name="Right Arrow 36"/>
          <p:cNvSpPr/>
          <p:nvPr/>
        </p:nvSpPr>
        <p:spPr>
          <a:xfrm>
            <a:off x="5730284" y="5523610"/>
            <a:ext cx="575248" cy="531108"/>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black"/>
              </a:solidFill>
            </a:endParaRPr>
          </a:p>
        </p:txBody>
      </p:sp>
      <p:sp>
        <p:nvSpPr>
          <p:cNvPr id="38" name="Right Arrow 37"/>
          <p:cNvSpPr/>
          <p:nvPr/>
        </p:nvSpPr>
        <p:spPr>
          <a:xfrm>
            <a:off x="2885446" y="5550557"/>
            <a:ext cx="528484" cy="477214"/>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black"/>
              </a:solidFill>
            </a:endParaRPr>
          </a:p>
        </p:txBody>
      </p:sp>
      <p:sp>
        <p:nvSpPr>
          <p:cNvPr id="39" name="Flowchart: Alternate Process 38"/>
          <p:cNvSpPr/>
          <p:nvPr/>
        </p:nvSpPr>
        <p:spPr>
          <a:xfrm>
            <a:off x="10435472" y="5396549"/>
            <a:ext cx="1494995" cy="904035"/>
          </a:xfrm>
          <a:prstGeom prst="flowChartAlternateProcess">
            <a:avLst/>
          </a:prstGeom>
          <a:solidFill>
            <a:schemeClr val="accent1">
              <a:lumMod val="20000"/>
              <a:lumOff val="80000"/>
              <a:alpha val="51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250 LEI/CAP</a:t>
            </a:r>
          </a:p>
        </p:txBody>
      </p:sp>
      <p:sp>
        <p:nvSpPr>
          <p:cNvPr id="40" name="Right Arrow 39"/>
          <p:cNvSpPr/>
          <p:nvPr/>
        </p:nvSpPr>
        <p:spPr>
          <a:xfrm>
            <a:off x="9802271" y="5550557"/>
            <a:ext cx="575248" cy="531108"/>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black"/>
              </a:solidFill>
            </a:endParaRPr>
          </a:p>
        </p:txBody>
      </p:sp>
    </p:spTree>
    <p:extLst>
      <p:ext uri="{BB962C8B-B14F-4D97-AF65-F5344CB8AC3E}">
        <p14:creationId xmlns:p14="http://schemas.microsoft.com/office/powerpoint/2010/main" val="3335667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D74D5-1CF6-458C-BF7A-56EC3F6DD238}" type="slidenum">
              <a:rPr lang="ro-RO" smtClean="0">
                <a:solidFill>
                  <a:prstClr val="black">
                    <a:tint val="75000"/>
                  </a:prstClr>
                </a:solidFill>
              </a:rPr>
              <a:pPr/>
              <a:t>8</a:t>
            </a:fld>
            <a:endParaRPr lang="ro-RO">
              <a:solidFill>
                <a:prstClr val="black">
                  <a:tint val="75000"/>
                </a:prstClr>
              </a:solidFill>
            </a:endParaRPr>
          </a:p>
        </p:txBody>
      </p:sp>
      <p:sp>
        <p:nvSpPr>
          <p:cNvPr id="25" name="Rounded Rectangle 24"/>
          <p:cNvSpPr/>
          <p:nvPr/>
        </p:nvSpPr>
        <p:spPr>
          <a:xfrm>
            <a:off x="2870785" y="57794"/>
            <a:ext cx="6652705" cy="499971"/>
          </a:xfrm>
          <a:prstGeom prst="roundRect">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smtClean="0">
                <a:solidFill>
                  <a:prstClr val="black"/>
                </a:solidFill>
              </a:rPr>
              <a:t>ETAPE DE IMPLEMENTARE DUPĂ APROBAREA HG</a:t>
            </a:r>
            <a:endParaRPr lang="en-US" dirty="0">
              <a:solidFill>
                <a:prstClr val="black"/>
              </a:solidFill>
            </a:endParaRPr>
          </a:p>
        </p:txBody>
      </p:sp>
      <p:sp>
        <p:nvSpPr>
          <p:cNvPr id="48" name="Flowchart: Alternate Process 47"/>
          <p:cNvSpPr/>
          <p:nvPr/>
        </p:nvSpPr>
        <p:spPr>
          <a:xfrm>
            <a:off x="1998482" y="783822"/>
            <a:ext cx="9040305" cy="603417"/>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ETAPA VIII</a:t>
            </a:r>
          </a:p>
          <a:p>
            <a:pPr algn="ctr"/>
            <a:r>
              <a:rPr lang="ro-RO" b="1" dirty="0" smtClean="0">
                <a:solidFill>
                  <a:prstClr val="black"/>
                </a:solidFill>
              </a:rPr>
              <a:t>CREȘTERE PURCEI PÂNĂ LA GREUTATEA DE 130 KG/CAP </a:t>
            </a:r>
            <a:endParaRPr lang="en-US" b="1" dirty="0">
              <a:solidFill>
                <a:prstClr val="black"/>
              </a:solidFill>
            </a:endParaRPr>
          </a:p>
        </p:txBody>
      </p:sp>
      <p:sp>
        <p:nvSpPr>
          <p:cNvPr id="26" name="Flowchart: Alternate Process 25"/>
          <p:cNvSpPr/>
          <p:nvPr/>
        </p:nvSpPr>
        <p:spPr>
          <a:xfrm>
            <a:off x="1925359" y="3264230"/>
            <a:ext cx="2949382" cy="1131938"/>
          </a:xfrm>
          <a:prstGeom prst="flowChartAlternateProcess">
            <a:avLst/>
          </a:prstGeom>
          <a:solidFill>
            <a:srgbClr val="FF0000">
              <a:alpha val="59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CRESCĂTOR PORCI</a:t>
            </a:r>
            <a:endParaRPr lang="en-US" b="1" dirty="0">
              <a:solidFill>
                <a:prstClr val="black"/>
              </a:solidFill>
            </a:endParaRPr>
          </a:p>
        </p:txBody>
      </p:sp>
      <p:sp>
        <p:nvSpPr>
          <p:cNvPr id="20" name="Flowchart: Alternate Process 19"/>
          <p:cNvSpPr/>
          <p:nvPr/>
        </p:nvSpPr>
        <p:spPr>
          <a:xfrm>
            <a:off x="6176858" y="2185302"/>
            <a:ext cx="3659044" cy="591002"/>
          </a:xfrm>
          <a:prstGeom prst="flowChartAlternateProcess">
            <a:avLst/>
          </a:prstGeom>
          <a:solidFill>
            <a:srgbClr val="FF0000">
              <a:alpha val="51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srgbClr val="000000"/>
                </a:solidFill>
                <a:ea typeface="SimSun" panose="02010600030101010101" pitchFamily="2" charset="-122"/>
              </a:rPr>
              <a:t>respectă structura </a:t>
            </a:r>
            <a:r>
              <a:rPr lang="ro-RO" dirty="0" err="1">
                <a:solidFill>
                  <a:srgbClr val="000000"/>
                </a:solidFill>
                <a:ea typeface="SimSun" panose="02010600030101010101" pitchFamily="2" charset="-122"/>
              </a:rPr>
              <a:t>ratiei</a:t>
            </a:r>
            <a:r>
              <a:rPr lang="ro-RO" dirty="0">
                <a:solidFill>
                  <a:srgbClr val="000000"/>
                </a:solidFill>
                <a:ea typeface="SimSun" panose="02010600030101010101" pitchFamily="2" charset="-122"/>
              </a:rPr>
              <a:t> furajere </a:t>
            </a:r>
            <a:endParaRPr lang="en-US" b="1" dirty="0">
              <a:solidFill>
                <a:prstClr val="black"/>
              </a:solidFill>
            </a:endParaRPr>
          </a:p>
        </p:txBody>
      </p:sp>
      <p:sp>
        <p:nvSpPr>
          <p:cNvPr id="21" name="Flowchart: Alternate Process 20"/>
          <p:cNvSpPr/>
          <p:nvPr/>
        </p:nvSpPr>
        <p:spPr>
          <a:xfrm>
            <a:off x="6176857" y="2996012"/>
            <a:ext cx="3659045" cy="1065440"/>
          </a:xfrm>
          <a:prstGeom prst="flowChartAlternateProcess">
            <a:avLst/>
          </a:prstGeom>
          <a:solidFill>
            <a:srgbClr val="FF0000">
              <a:alpha val="51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dirty="0" err="1" smtClean="0">
                <a:solidFill>
                  <a:srgbClr val="000000"/>
                </a:solidFill>
                <a:ea typeface="SimSun" panose="02010600030101010101" pitchFamily="2" charset="-122"/>
              </a:rPr>
              <a:t>anuntă</a:t>
            </a:r>
            <a:r>
              <a:rPr lang="ro-RO" dirty="0" smtClean="0">
                <a:solidFill>
                  <a:srgbClr val="000000"/>
                </a:solidFill>
                <a:ea typeface="SimSun" panose="02010600030101010101" pitchFamily="2" charset="-122"/>
              </a:rPr>
              <a:t> medicul </a:t>
            </a:r>
            <a:r>
              <a:rPr lang="ro-RO" dirty="0">
                <a:solidFill>
                  <a:srgbClr val="000000"/>
                </a:solidFill>
                <a:ea typeface="SimSun" panose="02010600030101010101" pitchFamily="2" charset="-122"/>
              </a:rPr>
              <a:t>veterinar </a:t>
            </a:r>
            <a:r>
              <a:rPr lang="ro-RO" dirty="0" smtClean="0">
                <a:solidFill>
                  <a:srgbClr val="000000"/>
                </a:solidFill>
                <a:ea typeface="SimSun" panose="02010600030101010101" pitchFamily="2" charset="-122"/>
              </a:rPr>
              <a:t>atunci </a:t>
            </a:r>
            <a:r>
              <a:rPr lang="ro-RO" dirty="0" err="1">
                <a:solidFill>
                  <a:srgbClr val="000000"/>
                </a:solidFill>
                <a:ea typeface="SimSun" panose="02010600030101010101" pitchFamily="2" charset="-122"/>
              </a:rPr>
              <a:t>cand</a:t>
            </a:r>
            <a:r>
              <a:rPr lang="ro-RO" dirty="0">
                <a:solidFill>
                  <a:srgbClr val="000000"/>
                </a:solidFill>
                <a:ea typeface="SimSun" panose="02010600030101010101" pitchFamily="2" charset="-122"/>
              </a:rPr>
              <a:t> observa deteriorarea </a:t>
            </a:r>
            <a:r>
              <a:rPr lang="ro-RO" dirty="0" err="1">
                <a:solidFill>
                  <a:srgbClr val="000000"/>
                </a:solidFill>
                <a:ea typeface="SimSun" panose="02010600030101010101" pitchFamily="2" charset="-122"/>
              </a:rPr>
              <a:t>starii</a:t>
            </a:r>
            <a:r>
              <a:rPr lang="ro-RO" dirty="0">
                <a:solidFill>
                  <a:srgbClr val="000000"/>
                </a:solidFill>
                <a:ea typeface="SimSun" panose="02010600030101010101" pitchFamily="2" charset="-122"/>
              </a:rPr>
              <a:t> de </a:t>
            </a:r>
            <a:r>
              <a:rPr lang="ro-RO" dirty="0" err="1">
                <a:solidFill>
                  <a:srgbClr val="000000"/>
                </a:solidFill>
                <a:ea typeface="SimSun" panose="02010600030101010101" pitchFamily="2" charset="-122"/>
              </a:rPr>
              <a:t>sanatate</a:t>
            </a:r>
            <a:r>
              <a:rPr lang="ro-RO" dirty="0">
                <a:solidFill>
                  <a:srgbClr val="000000"/>
                </a:solidFill>
                <a:ea typeface="SimSun" panose="02010600030101010101" pitchFamily="2" charset="-122"/>
              </a:rPr>
              <a:t> a purceilor </a:t>
            </a:r>
            <a:endParaRPr lang="en-US" b="1" dirty="0">
              <a:solidFill>
                <a:prstClr val="black"/>
              </a:solidFill>
            </a:endParaRPr>
          </a:p>
        </p:txBody>
      </p:sp>
      <p:sp>
        <p:nvSpPr>
          <p:cNvPr id="28" name="Flowchart: Alternate Process 27"/>
          <p:cNvSpPr/>
          <p:nvPr/>
        </p:nvSpPr>
        <p:spPr>
          <a:xfrm>
            <a:off x="6176857" y="4312481"/>
            <a:ext cx="3659045" cy="1245805"/>
          </a:xfrm>
          <a:prstGeom prst="flowChartAlternateProcess">
            <a:avLst/>
          </a:prstGeom>
          <a:solidFill>
            <a:srgbClr val="FF0000">
              <a:alpha val="51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ro-RO" dirty="0" smtClean="0">
                <a:solidFill>
                  <a:srgbClr val="000000"/>
                </a:solidFill>
                <a:ea typeface="SimSun" panose="02010600030101010101" pitchFamily="2" charset="-122"/>
                <a:cs typeface="Times New Roman" panose="02020603050405020304" pitchFamily="18" charset="0"/>
              </a:rPr>
              <a:t>notifică procesatorul </a:t>
            </a:r>
            <a:r>
              <a:rPr lang="ro-RO" dirty="0">
                <a:solidFill>
                  <a:srgbClr val="000000"/>
                </a:solidFill>
                <a:ea typeface="SimSun" panose="02010600030101010101" pitchFamily="2" charset="-122"/>
                <a:cs typeface="Times New Roman" panose="02020603050405020304" pitchFamily="18" charset="0"/>
              </a:rPr>
              <a:t>cu privire la realizarea </a:t>
            </a:r>
            <a:r>
              <a:rPr lang="ro-RO" dirty="0" err="1">
                <a:solidFill>
                  <a:srgbClr val="000000"/>
                </a:solidFill>
                <a:ea typeface="SimSun" panose="02010600030101010101" pitchFamily="2" charset="-122"/>
                <a:cs typeface="Times New Roman" panose="02020603050405020304" pitchFamily="18" charset="0"/>
              </a:rPr>
              <a:t>greutatii</a:t>
            </a:r>
            <a:r>
              <a:rPr lang="ro-RO" dirty="0">
                <a:solidFill>
                  <a:srgbClr val="000000"/>
                </a:solidFill>
                <a:ea typeface="SimSun" panose="02010600030101010101" pitchFamily="2" charset="-122"/>
                <a:cs typeface="Times New Roman" panose="02020603050405020304" pitchFamily="18" charset="0"/>
              </a:rPr>
              <a:t> de livrare  a porcilor grași, în vederea preluării și abatorizării acestora.</a:t>
            </a:r>
            <a:endParaRPr lang="en-US" sz="1600" dirty="0">
              <a:effectLst/>
              <a:ea typeface="SimSun" panose="02010600030101010101" pitchFamily="2" charset="-122"/>
              <a:cs typeface="Times New Roman" panose="02020603050405020304" pitchFamily="18" charset="0"/>
            </a:endParaRPr>
          </a:p>
        </p:txBody>
      </p:sp>
      <p:sp>
        <p:nvSpPr>
          <p:cNvPr id="2" name="Left Brace 1"/>
          <p:cNvSpPr/>
          <p:nvPr/>
        </p:nvSpPr>
        <p:spPr>
          <a:xfrm>
            <a:off x="6014301" y="2185302"/>
            <a:ext cx="45719" cy="33729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Arrow 29"/>
          <p:cNvSpPr/>
          <p:nvPr/>
        </p:nvSpPr>
        <p:spPr>
          <a:xfrm>
            <a:off x="5248062" y="3633187"/>
            <a:ext cx="528484" cy="477214"/>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black"/>
              </a:solidFill>
            </a:endParaRPr>
          </a:p>
        </p:txBody>
      </p:sp>
    </p:spTree>
    <p:extLst>
      <p:ext uri="{BB962C8B-B14F-4D97-AF65-F5344CB8AC3E}">
        <p14:creationId xmlns:p14="http://schemas.microsoft.com/office/powerpoint/2010/main" val="1113899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D74D5-1CF6-458C-BF7A-56EC3F6DD238}" type="slidenum">
              <a:rPr lang="ro-RO" smtClean="0">
                <a:solidFill>
                  <a:prstClr val="black">
                    <a:tint val="75000"/>
                  </a:prstClr>
                </a:solidFill>
              </a:rPr>
              <a:pPr/>
              <a:t>9</a:t>
            </a:fld>
            <a:endParaRPr lang="ro-RO">
              <a:solidFill>
                <a:prstClr val="black">
                  <a:tint val="75000"/>
                </a:prstClr>
              </a:solidFill>
            </a:endParaRPr>
          </a:p>
        </p:txBody>
      </p:sp>
      <p:sp>
        <p:nvSpPr>
          <p:cNvPr id="25" name="Rounded Rectangle 24"/>
          <p:cNvSpPr/>
          <p:nvPr/>
        </p:nvSpPr>
        <p:spPr>
          <a:xfrm>
            <a:off x="2870785" y="57794"/>
            <a:ext cx="6652705" cy="499971"/>
          </a:xfrm>
          <a:prstGeom prst="roundRect">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smtClean="0">
                <a:solidFill>
                  <a:prstClr val="black"/>
                </a:solidFill>
              </a:rPr>
              <a:t>ETAPE DE IMPLEMENTARE DUPĂ APROBAREA HG</a:t>
            </a:r>
            <a:endParaRPr lang="en-US" dirty="0">
              <a:solidFill>
                <a:prstClr val="black"/>
              </a:solidFill>
            </a:endParaRPr>
          </a:p>
        </p:txBody>
      </p:sp>
      <p:sp>
        <p:nvSpPr>
          <p:cNvPr id="48" name="Flowchart: Alternate Process 47"/>
          <p:cNvSpPr/>
          <p:nvPr/>
        </p:nvSpPr>
        <p:spPr>
          <a:xfrm>
            <a:off x="1998482" y="783822"/>
            <a:ext cx="9040305" cy="603417"/>
          </a:xfrm>
          <a:prstGeom prst="flowChartAlternateProcess">
            <a:avLst/>
          </a:prstGeom>
          <a:solidFill>
            <a:srgbClr val="F0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ETAPA IX</a:t>
            </a:r>
          </a:p>
          <a:p>
            <a:pPr algn="ctr"/>
            <a:r>
              <a:rPr lang="ro-RO" b="1" dirty="0" smtClean="0">
                <a:solidFill>
                  <a:prstClr val="black"/>
                </a:solidFill>
              </a:rPr>
              <a:t>PRELUARE PORCI GRASI SI PLATA ACESTORA</a:t>
            </a:r>
            <a:endParaRPr lang="en-US" b="1" dirty="0">
              <a:solidFill>
                <a:prstClr val="black"/>
              </a:solidFill>
            </a:endParaRPr>
          </a:p>
        </p:txBody>
      </p:sp>
      <p:sp>
        <p:nvSpPr>
          <p:cNvPr id="26" name="Flowchart: Alternate Process 25"/>
          <p:cNvSpPr/>
          <p:nvPr/>
        </p:nvSpPr>
        <p:spPr>
          <a:xfrm>
            <a:off x="1925359" y="3264230"/>
            <a:ext cx="2949382" cy="1131938"/>
          </a:xfrm>
          <a:prstGeom prst="flowChartAlternateProcess">
            <a:avLst/>
          </a:prstGeom>
          <a:solidFill>
            <a:srgbClr val="FF0000">
              <a:alpha val="59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prstClr val="black"/>
                </a:solidFill>
              </a:rPr>
              <a:t>PROCESATOR</a:t>
            </a:r>
            <a:endParaRPr lang="en-US" b="1" dirty="0">
              <a:solidFill>
                <a:prstClr val="black"/>
              </a:solidFill>
            </a:endParaRPr>
          </a:p>
        </p:txBody>
      </p:sp>
      <p:sp>
        <p:nvSpPr>
          <p:cNvPr id="20" name="Flowchart: Alternate Process 19"/>
          <p:cNvSpPr/>
          <p:nvPr/>
        </p:nvSpPr>
        <p:spPr>
          <a:xfrm>
            <a:off x="6176857" y="2185302"/>
            <a:ext cx="4977829" cy="591002"/>
          </a:xfrm>
          <a:prstGeom prst="flowChartAlternateProcess">
            <a:avLst/>
          </a:prstGeom>
          <a:solidFill>
            <a:srgbClr val="FF0000">
              <a:alpha val="51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dirty="0" smtClean="0">
                <a:solidFill>
                  <a:srgbClr val="000000"/>
                </a:solidFill>
                <a:ea typeface="SimSun" panose="02010600030101010101" pitchFamily="2" charset="-122"/>
              </a:rPr>
              <a:t>Preia porcii grași de la crescător</a:t>
            </a:r>
            <a:endParaRPr lang="en-US" b="1" dirty="0">
              <a:solidFill>
                <a:prstClr val="black"/>
              </a:solidFill>
            </a:endParaRPr>
          </a:p>
        </p:txBody>
      </p:sp>
      <p:sp>
        <p:nvSpPr>
          <p:cNvPr id="21" name="Flowchart: Alternate Process 20"/>
          <p:cNvSpPr/>
          <p:nvPr/>
        </p:nvSpPr>
        <p:spPr>
          <a:xfrm>
            <a:off x="6176857" y="2996012"/>
            <a:ext cx="4977830" cy="1065440"/>
          </a:xfrm>
          <a:prstGeom prst="flowChartAlternateProcess">
            <a:avLst/>
          </a:prstGeom>
          <a:solidFill>
            <a:srgbClr val="FF0000">
              <a:alpha val="51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dirty="0" smtClean="0">
                <a:solidFill>
                  <a:srgbClr val="000000"/>
                </a:solidFill>
                <a:ea typeface="SimSun" panose="02010600030101010101" pitchFamily="2" charset="-122"/>
              </a:rPr>
              <a:t>Plătește crescătorului contravaloarea porcului gras, dar nu mai puțin de 11 lei/kg în viu</a:t>
            </a:r>
            <a:endParaRPr lang="en-US" b="1" dirty="0">
              <a:solidFill>
                <a:prstClr val="black"/>
              </a:solidFill>
            </a:endParaRPr>
          </a:p>
        </p:txBody>
      </p:sp>
      <p:sp>
        <p:nvSpPr>
          <p:cNvPr id="28" name="Flowchart: Alternate Process 27"/>
          <p:cNvSpPr/>
          <p:nvPr/>
        </p:nvSpPr>
        <p:spPr>
          <a:xfrm>
            <a:off x="6176857" y="4312481"/>
            <a:ext cx="4977830" cy="1357744"/>
          </a:xfrm>
          <a:prstGeom prst="flowChartAlternateProcess">
            <a:avLst/>
          </a:prstGeom>
          <a:solidFill>
            <a:srgbClr val="FF0000">
              <a:alpha val="51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ro-RO" dirty="0">
                <a:solidFill>
                  <a:srgbClr val="000000"/>
                </a:solidFill>
                <a:ea typeface="SimSun" panose="02010600030101010101" pitchFamily="2" charset="-122"/>
                <a:cs typeface="Times New Roman" panose="02020603050405020304" pitchFamily="18" charset="0"/>
              </a:rPr>
              <a:t>N</a:t>
            </a:r>
            <a:r>
              <a:rPr lang="ro-RO" dirty="0" smtClean="0">
                <a:solidFill>
                  <a:srgbClr val="000000"/>
                </a:solidFill>
                <a:ea typeface="SimSun" panose="02010600030101010101" pitchFamily="2" charset="-122"/>
                <a:cs typeface="Times New Roman" panose="02020603050405020304" pitchFamily="18" charset="0"/>
              </a:rPr>
              <a:t>otifică </a:t>
            </a:r>
            <a:r>
              <a:rPr lang="ro-RO" dirty="0" err="1">
                <a:solidFill>
                  <a:srgbClr val="000000"/>
                </a:solidFill>
                <a:ea typeface="SimSun" panose="02010600030101010101" pitchFamily="2" charset="-122"/>
                <a:cs typeface="Times New Roman" panose="02020603050405020304" pitchFamily="18" charset="0"/>
              </a:rPr>
              <a:t>direcţia</a:t>
            </a:r>
            <a:r>
              <a:rPr lang="ro-RO" dirty="0">
                <a:solidFill>
                  <a:srgbClr val="000000"/>
                </a:solidFill>
                <a:ea typeface="SimSun" panose="02010600030101010101" pitchFamily="2" charset="-122"/>
                <a:cs typeface="Times New Roman" panose="02020603050405020304" pitchFamily="18" charset="0"/>
              </a:rPr>
              <a:t> pentru agricultură </a:t>
            </a:r>
            <a:r>
              <a:rPr lang="ro-RO" dirty="0" err="1">
                <a:solidFill>
                  <a:srgbClr val="000000"/>
                </a:solidFill>
                <a:ea typeface="SimSun" panose="02010600030101010101" pitchFamily="2" charset="-122"/>
                <a:cs typeface="Times New Roman" panose="02020603050405020304" pitchFamily="18" charset="0"/>
              </a:rPr>
              <a:t>judeţeană</a:t>
            </a:r>
            <a:r>
              <a:rPr lang="ro-RO" dirty="0" smtClean="0">
                <a:solidFill>
                  <a:srgbClr val="000000"/>
                </a:solidFill>
                <a:ea typeface="SimSun" panose="02010600030101010101" pitchFamily="2" charset="-122"/>
                <a:cs typeface="Times New Roman" panose="02020603050405020304" pitchFamily="18" charset="0"/>
              </a:rPr>
              <a:t>, </a:t>
            </a:r>
            <a:r>
              <a:rPr lang="ro-RO" dirty="0">
                <a:solidFill>
                  <a:srgbClr val="000000"/>
                </a:solidFill>
                <a:ea typeface="SimSun" panose="02010600030101010101" pitchFamily="2" charset="-122"/>
                <a:cs typeface="Times New Roman" panose="02020603050405020304" pitchFamily="18" charset="0"/>
              </a:rPr>
              <a:t>despre numărul de porci </a:t>
            </a:r>
            <a:r>
              <a:rPr lang="ro-RO" dirty="0" err="1">
                <a:solidFill>
                  <a:srgbClr val="000000"/>
                </a:solidFill>
                <a:ea typeface="SimSun" panose="02010600030101010101" pitchFamily="2" charset="-122"/>
                <a:cs typeface="Times New Roman" panose="02020603050405020304" pitchFamily="18" charset="0"/>
              </a:rPr>
              <a:t>corespunzatori</a:t>
            </a:r>
            <a:r>
              <a:rPr lang="ro-RO" dirty="0">
                <a:solidFill>
                  <a:srgbClr val="000000"/>
                </a:solidFill>
                <a:ea typeface="SimSun" panose="02010600030101010101" pitchFamily="2" charset="-122"/>
                <a:cs typeface="Times New Roman" panose="02020603050405020304" pitchFamily="18" charset="0"/>
              </a:rPr>
              <a:t> contractului cadru, preluați de la fiecare beneficiar. </a:t>
            </a:r>
            <a:endParaRPr lang="en-US" sz="1600" dirty="0">
              <a:ea typeface="SimSun" panose="02010600030101010101" pitchFamily="2" charset="-122"/>
              <a:cs typeface="Times New Roman" panose="02020603050405020304" pitchFamily="18" charset="0"/>
            </a:endParaRPr>
          </a:p>
        </p:txBody>
      </p:sp>
      <p:sp>
        <p:nvSpPr>
          <p:cNvPr id="2" name="Left Brace 1"/>
          <p:cNvSpPr/>
          <p:nvPr/>
        </p:nvSpPr>
        <p:spPr>
          <a:xfrm>
            <a:off x="5852925" y="2185302"/>
            <a:ext cx="45719" cy="33729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0" name="Right Arrow 29"/>
          <p:cNvSpPr/>
          <p:nvPr/>
        </p:nvSpPr>
        <p:spPr>
          <a:xfrm>
            <a:off x="5152954" y="3633187"/>
            <a:ext cx="528484" cy="477214"/>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black"/>
              </a:solidFill>
            </a:endParaRPr>
          </a:p>
        </p:txBody>
      </p:sp>
    </p:spTree>
    <p:extLst>
      <p:ext uri="{BB962C8B-B14F-4D97-AF65-F5344CB8AC3E}">
        <p14:creationId xmlns:p14="http://schemas.microsoft.com/office/powerpoint/2010/main" val="2513071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2601</TotalTime>
  <Words>1280</Words>
  <Application>Microsoft Office PowerPoint</Application>
  <PresentationFormat>Widescreen</PresentationFormat>
  <Paragraphs>214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SimSun</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265</cp:revision>
  <cp:lastPrinted>2018-01-11T06:59:37Z</cp:lastPrinted>
  <dcterms:created xsi:type="dcterms:W3CDTF">2017-01-19T12:38:06Z</dcterms:created>
  <dcterms:modified xsi:type="dcterms:W3CDTF">2018-01-16T10:02:17Z</dcterms:modified>
</cp:coreProperties>
</file>